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presentation.xml" ContentType="application/vnd.openxmlformats-officedocument.presentationml.presentation.main+xml"/>
  <Override PartName="/ppt/slides/slide8.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8.xml" ContentType="application/vnd.openxmlformats-officedocument.presentationml.slide+xml"/>
  <Override PartName="/ppt/slides/slide22.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8.xml" ContentType="application/vnd.openxmlformats-officedocument.presentationml.notesSlide+xml"/>
  <Override PartName="/ppt/notesSlides/notesSlide10.xml" ContentType="application/vnd.openxmlformats-officedocument.presentationml.notesSlide+xml"/>
  <Override PartName="/ppt/notesSlides/notesSlide17.xml" ContentType="application/vnd.openxmlformats-officedocument.presentationml.notesSlide+xml"/>
  <Override PartName="/ppt/slideMasters/slideMaster1.xml" ContentType="application/vnd.openxmlformats-officedocument.presentationml.slideMaster+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commentAuthors.xml" ContentType="application/vnd.openxmlformats-officedocument.presentationml.comme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66" r:id="rId3"/>
    <p:sldId id="271" r:id="rId4"/>
    <p:sldId id="328" r:id="rId5"/>
    <p:sldId id="263" r:id="rId6"/>
    <p:sldId id="327" r:id="rId7"/>
    <p:sldId id="270" r:id="rId8"/>
    <p:sldId id="298" r:id="rId9"/>
    <p:sldId id="301" r:id="rId10"/>
    <p:sldId id="261" r:id="rId11"/>
    <p:sldId id="273" r:id="rId12"/>
    <p:sldId id="344" r:id="rId13"/>
    <p:sldId id="258" r:id="rId14"/>
    <p:sldId id="259" r:id="rId15"/>
    <p:sldId id="262" r:id="rId16"/>
    <p:sldId id="280" r:id="rId17"/>
    <p:sldId id="260" r:id="rId18"/>
    <p:sldId id="300" r:id="rId19"/>
    <p:sldId id="274" r:id="rId20"/>
    <p:sldId id="278" r:id="rId21"/>
    <p:sldId id="285" r:id="rId22"/>
    <p:sldId id="342" r:id="rId23"/>
    <p:sldId id="343" r:id="rId24"/>
    <p:sldId id="297" r:id="rId25"/>
    <p:sldId id="299" r:id="rId26"/>
    <p:sldId id="269"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McCord" initials="SEM" lastIdx="1" clrIdx="0"/>
  <p:cmAuthor id="1" name="Kachergis, Emily J" initials="EJK"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957D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163" autoAdjust="0"/>
  </p:normalViewPr>
  <p:slideViewPr>
    <p:cSldViewPr>
      <p:cViewPr varScale="1">
        <p:scale>
          <a:sx n="64" d="100"/>
          <a:sy n="64" d="100"/>
        </p:scale>
        <p:origin x="-7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638016-2E44-4E12-9B3F-AC6E5A7EC0D8}"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446FD487-2C60-4944-BE9B-5249732831F6}">
      <dgm:prSet phldrT="[Text]"/>
      <dgm:spPr/>
      <dgm:t>
        <a:bodyPr/>
        <a:lstStyle/>
        <a:p>
          <a:r>
            <a:rPr lang="en-US" dirty="0" smtClean="0"/>
            <a:t>Watershed Function </a:t>
          </a:r>
          <a:endParaRPr lang="en-US" dirty="0"/>
        </a:p>
      </dgm:t>
    </dgm:pt>
    <dgm:pt modelId="{E3E3F2B7-B64D-46D3-8F86-37B0F4A48EA2}" type="parTrans" cxnId="{41CBC113-D600-4B84-A1CD-1F03D552B90B}">
      <dgm:prSet/>
      <dgm:spPr/>
      <dgm:t>
        <a:bodyPr/>
        <a:lstStyle/>
        <a:p>
          <a:endParaRPr lang="en-US"/>
        </a:p>
      </dgm:t>
    </dgm:pt>
    <dgm:pt modelId="{BB0BB104-1E88-4A54-9A41-B35B4D398411}" type="sibTrans" cxnId="{41CBC113-D600-4B84-A1CD-1F03D552B90B}">
      <dgm:prSet/>
      <dgm:spPr/>
      <dgm:t>
        <a:bodyPr/>
        <a:lstStyle/>
        <a:p>
          <a:endParaRPr lang="en-US"/>
        </a:p>
      </dgm:t>
    </dgm:pt>
    <dgm:pt modelId="{7937856D-9431-4E08-8130-3449CBF357C2}">
      <dgm:prSet phldrT="[Text]"/>
      <dgm:spPr/>
      <dgm:t>
        <a:bodyPr/>
        <a:lstStyle/>
        <a:p>
          <a:r>
            <a:rPr lang="en-US" dirty="0" smtClean="0"/>
            <a:t>Ecological Processes</a:t>
          </a:r>
          <a:endParaRPr lang="en-US" dirty="0"/>
        </a:p>
      </dgm:t>
    </dgm:pt>
    <dgm:pt modelId="{5BC740DF-861B-445B-BD8A-D0F48915681C}" type="parTrans" cxnId="{18380299-0A8B-4185-8F21-AF3A98B4E0B4}">
      <dgm:prSet/>
      <dgm:spPr/>
      <dgm:t>
        <a:bodyPr/>
        <a:lstStyle/>
        <a:p>
          <a:endParaRPr lang="en-US"/>
        </a:p>
      </dgm:t>
    </dgm:pt>
    <dgm:pt modelId="{B8EF1B33-590C-4E0B-814B-0D0396E6D892}" type="sibTrans" cxnId="{18380299-0A8B-4185-8F21-AF3A98B4E0B4}">
      <dgm:prSet/>
      <dgm:spPr/>
      <dgm:t>
        <a:bodyPr/>
        <a:lstStyle/>
        <a:p>
          <a:endParaRPr lang="en-US"/>
        </a:p>
      </dgm:t>
    </dgm:pt>
    <dgm:pt modelId="{6917605E-6C22-4BF9-A4E1-5511F2332457}">
      <dgm:prSet phldrT="[Text]"/>
      <dgm:spPr/>
      <dgm:t>
        <a:bodyPr/>
        <a:lstStyle/>
        <a:p>
          <a:r>
            <a:rPr lang="en-US" dirty="0" smtClean="0"/>
            <a:t>Water Quality</a:t>
          </a:r>
          <a:endParaRPr lang="en-US" dirty="0"/>
        </a:p>
      </dgm:t>
    </dgm:pt>
    <dgm:pt modelId="{F12A4842-4110-4952-B8EF-AB045B60E369}" type="parTrans" cxnId="{845DDF64-678F-47B1-A5C8-A7F4E39FFDD7}">
      <dgm:prSet/>
      <dgm:spPr/>
      <dgm:t>
        <a:bodyPr/>
        <a:lstStyle/>
        <a:p>
          <a:endParaRPr lang="en-US"/>
        </a:p>
      </dgm:t>
    </dgm:pt>
    <dgm:pt modelId="{071DA790-FDEF-4C2F-99E3-C3043C669FDA}" type="sibTrans" cxnId="{845DDF64-678F-47B1-A5C8-A7F4E39FFDD7}">
      <dgm:prSet/>
      <dgm:spPr/>
      <dgm:t>
        <a:bodyPr/>
        <a:lstStyle/>
        <a:p>
          <a:endParaRPr lang="en-US"/>
        </a:p>
      </dgm:t>
    </dgm:pt>
    <dgm:pt modelId="{3869763D-0A90-4DC7-8768-BD2E74C08098}">
      <dgm:prSet phldrT="[Text]"/>
      <dgm:spPr/>
      <dgm:t>
        <a:bodyPr/>
        <a:lstStyle/>
        <a:p>
          <a:r>
            <a:rPr lang="en-US" dirty="0" smtClean="0"/>
            <a:t>Habitat Quality (for T&amp;E &amp; Special Status Species)</a:t>
          </a:r>
          <a:endParaRPr lang="en-US" dirty="0"/>
        </a:p>
      </dgm:t>
    </dgm:pt>
    <dgm:pt modelId="{4B71BB50-DB4F-46D4-B79C-01992DD93FEB}" type="parTrans" cxnId="{EE027DAB-63F2-4D9E-A145-F9DAC171371B}">
      <dgm:prSet/>
      <dgm:spPr/>
      <dgm:t>
        <a:bodyPr/>
        <a:lstStyle/>
        <a:p>
          <a:endParaRPr lang="en-US"/>
        </a:p>
      </dgm:t>
    </dgm:pt>
    <dgm:pt modelId="{C69EB6C7-6397-4581-92DB-D7DDDA3C8C8B}" type="sibTrans" cxnId="{EE027DAB-63F2-4D9E-A145-F9DAC171371B}">
      <dgm:prSet/>
      <dgm:spPr/>
      <dgm:t>
        <a:bodyPr/>
        <a:lstStyle/>
        <a:p>
          <a:endParaRPr lang="en-US"/>
        </a:p>
      </dgm:t>
    </dgm:pt>
    <dgm:pt modelId="{80773CB4-92BB-4128-8856-2D15CC404803}" type="pres">
      <dgm:prSet presAssocID="{EF638016-2E44-4E12-9B3F-AC6E5A7EC0D8}" presName="diagram" presStyleCnt="0">
        <dgm:presLayoutVars>
          <dgm:dir/>
          <dgm:resizeHandles val="exact"/>
        </dgm:presLayoutVars>
      </dgm:prSet>
      <dgm:spPr/>
      <dgm:t>
        <a:bodyPr/>
        <a:lstStyle/>
        <a:p>
          <a:endParaRPr lang="en-US"/>
        </a:p>
      </dgm:t>
    </dgm:pt>
    <dgm:pt modelId="{18688469-3980-4A12-BF3F-B155D73ADA54}" type="pres">
      <dgm:prSet presAssocID="{446FD487-2C60-4944-BE9B-5249732831F6}" presName="node" presStyleLbl="node1" presStyleIdx="0" presStyleCnt="4">
        <dgm:presLayoutVars>
          <dgm:bulletEnabled val="1"/>
        </dgm:presLayoutVars>
      </dgm:prSet>
      <dgm:spPr/>
      <dgm:t>
        <a:bodyPr/>
        <a:lstStyle/>
        <a:p>
          <a:endParaRPr lang="en-US"/>
        </a:p>
      </dgm:t>
    </dgm:pt>
    <dgm:pt modelId="{BDC21C7C-2FA3-42CD-BB7B-6391200B9156}" type="pres">
      <dgm:prSet presAssocID="{BB0BB104-1E88-4A54-9A41-B35B4D398411}" presName="sibTrans" presStyleCnt="0"/>
      <dgm:spPr/>
    </dgm:pt>
    <dgm:pt modelId="{A5AFC493-FBAE-4C63-AE01-8D22DCBE17A8}" type="pres">
      <dgm:prSet presAssocID="{7937856D-9431-4E08-8130-3449CBF357C2}" presName="node" presStyleLbl="node1" presStyleIdx="1" presStyleCnt="4">
        <dgm:presLayoutVars>
          <dgm:bulletEnabled val="1"/>
        </dgm:presLayoutVars>
      </dgm:prSet>
      <dgm:spPr/>
      <dgm:t>
        <a:bodyPr/>
        <a:lstStyle/>
        <a:p>
          <a:endParaRPr lang="en-US"/>
        </a:p>
      </dgm:t>
    </dgm:pt>
    <dgm:pt modelId="{04C4E189-6CAC-499E-966B-E1FF11880F8A}" type="pres">
      <dgm:prSet presAssocID="{B8EF1B33-590C-4E0B-814B-0D0396E6D892}" presName="sibTrans" presStyleCnt="0"/>
      <dgm:spPr/>
    </dgm:pt>
    <dgm:pt modelId="{D175B830-0772-4DD0-A2B1-A3A403366665}" type="pres">
      <dgm:prSet presAssocID="{6917605E-6C22-4BF9-A4E1-5511F2332457}" presName="node" presStyleLbl="node1" presStyleIdx="2" presStyleCnt="4">
        <dgm:presLayoutVars>
          <dgm:bulletEnabled val="1"/>
        </dgm:presLayoutVars>
      </dgm:prSet>
      <dgm:spPr/>
      <dgm:t>
        <a:bodyPr/>
        <a:lstStyle/>
        <a:p>
          <a:endParaRPr lang="en-US"/>
        </a:p>
      </dgm:t>
    </dgm:pt>
    <dgm:pt modelId="{9D3D117B-A0D3-41DA-8615-5C8895728894}" type="pres">
      <dgm:prSet presAssocID="{071DA790-FDEF-4C2F-99E3-C3043C669FDA}" presName="sibTrans" presStyleCnt="0"/>
      <dgm:spPr/>
    </dgm:pt>
    <dgm:pt modelId="{3E7D7BB8-B91F-4C6F-A708-C73DAEC63FC7}" type="pres">
      <dgm:prSet presAssocID="{3869763D-0A90-4DC7-8768-BD2E74C08098}" presName="node" presStyleLbl="node1" presStyleIdx="3" presStyleCnt="4">
        <dgm:presLayoutVars>
          <dgm:bulletEnabled val="1"/>
        </dgm:presLayoutVars>
      </dgm:prSet>
      <dgm:spPr/>
      <dgm:t>
        <a:bodyPr/>
        <a:lstStyle/>
        <a:p>
          <a:endParaRPr lang="en-US"/>
        </a:p>
      </dgm:t>
    </dgm:pt>
  </dgm:ptLst>
  <dgm:cxnLst>
    <dgm:cxn modelId="{845DDF64-678F-47B1-A5C8-A7F4E39FFDD7}" srcId="{EF638016-2E44-4E12-9B3F-AC6E5A7EC0D8}" destId="{6917605E-6C22-4BF9-A4E1-5511F2332457}" srcOrd="2" destOrd="0" parTransId="{F12A4842-4110-4952-B8EF-AB045B60E369}" sibTransId="{071DA790-FDEF-4C2F-99E3-C3043C669FDA}"/>
    <dgm:cxn modelId="{EE027DAB-63F2-4D9E-A145-F9DAC171371B}" srcId="{EF638016-2E44-4E12-9B3F-AC6E5A7EC0D8}" destId="{3869763D-0A90-4DC7-8768-BD2E74C08098}" srcOrd="3" destOrd="0" parTransId="{4B71BB50-DB4F-46D4-B79C-01992DD93FEB}" sibTransId="{C69EB6C7-6397-4581-92DB-D7DDDA3C8C8B}"/>
    <dgm:cxn modelId="{41CBC113-D600-4B84-A1CD-1F03D552B90B}" srcId="{EF638016-2E44-4E12-9B3F-AC6E5A7EC0D8}" destId="{446FD487-2C60-4944-BE9B-5249732831F6}" srcOrd="0" destOrd="0" parTransId="{E3E3F2B7-B64D-46D3-8F86-37B0F4A48EA2}" sibTransId="{BB0BB104-1E88-4A54-9A41-B35B4D398411}"/>
    <dgm:cxn modelId="{666C48A1-1504-4E35-9B3E-F83EB0428574}" type="presOf" srcId="{7937856D-9431-4E08-8130-3449CBF357C2}" destId="{A5AFC493-FBAE-4C63-AE01-8D22DCBE17A8}" srcOrd="0" destOrd="0" presId="urn:microsoft.com/office/officeart/2005/8/layout/default#1"/>
    <dgm:cxn modelId="{484BC956-F42A-4F05-9914-137667964B54}" type="presOf" srcId="{3869763D-0A90-4DC7-8768-BD2E74C08098}" destId="{3E7D7BB8-B91F-4C6F-A708-C73DAEC63FC7}" srcOrd="0" destOrd="0" presId="urn:microsoft.com/office/officeart/2005/8/layout/default#1"/>
    <dgm:cxn modelId="{51DE553D-4743-42B8-AEE5-D399B0FF1354}" type="presOf" srcId="{EF638016-2E44-4E12-9B3F-AC6E5A7EC0D8}" destId="{80773CB4-92BB-4128-8856-2D15CC404803}" srcOrd="0" destOrd="0" presId="urn:microsoft.com/office/officeart/2005/8/layout/default#1"/>
    <dgm:cxn modelId="{4F67F946-24BF-4067-89C6-757D194E0580}" type="presOf" srcId="{6917605E-6C22-4BF9-A4E1-5511F2332457}" destId="{D175B830-0772-4DD0-A2B1-A3A403366665}" srcOrd="0" destOrd="0" presId="urn:microsoft.com/office/officeart/2005/8/layout/default#1"/>
    <dgm:cxn modelId="{18380299-0A8B-4185-8F21-AF3A98B4E0B4}" srcId="{EF638016-2E44-4E12-9B3F-AC6E5A7EC0D8}" destId="{7937856D-9431-4E08-8130-3449CBF357C2}" srcOrd="1" destOrd="0" parTransId="{5BC740DF-861B-445B-BD8A-D0F48915681C}" sibTransId="{B8EF1B33-590C-4E0B-814B-0D0396E6D892}"/>
    <dgm:cxn modelId="{9CAE01BC-B7E3-44EC-805E-C5D775879020}" type="presOf" srcId="{446FD487-2C60-4944-BE9B-5249732831F6}" destId="{18688469-3980-4A12-BF3F-B155D73ADA54}" srcOrd="0" destOrd="0" presId="urn:microsoft.com/office/officeart/2005/8/layout/default#1"/>
    <dgm:cxn modelId="{76562777-65B5-4C86-9E75-FBAF7BF74311}" type="presParOf" srcId="{80773CB4-92BB-4128-8856-2D15CC404803}" destId="{18688469-3980-4A12-BF3F-B155D73ADA54}" srcOrd="0" destOrd="0" presId="urn:microsoft.com/office/officeart/2005/8/layout/default#1"/>
    <dgm:cxn modelId="{934255D8-6A34-4314-9F99-88DCBD403F39}" type="presParOf" srcId="{80773CB4-92BB-4128-8856-2D15CC404803}" destId="{BDC21C7C-2FA3-42CD-BB7B-6391200B9156}" srcOrd="1" destOrd="0" presId="urn:microsoft.com/office/officeart/2005/8/layout/default#1"/>
    <dgm:cxn modelId="{0E34FC4E-6512-4729-A4BA-37AEFD9BC818}" type="presParOf" srcId="{80773CB4-92BB-4128-8856-2D15CC404803}" destId="{A5AFC493-FBAE-4C63-AE01-8D22DCBE17A8}" srcOrd="2" destOrd="0" presId="urn:microsoft.com/office/officeart/2005/8/layout/default#1"/>
    <dgm:cxn modelId="{728D9D88-7A8D-467A-B50C-40DBEF489890}" type="presParOf" srcId="{80773CB4-92BB-4128-8856-2D15CC404803}" destId="{04C4E189-6CAC-499E-966B-E1FF11880F8A}" srcOrd="3" destOrd="0" presId="urn:microsoft.com/office/officeart/2005/8/layout/default#1"/>
    <dgm:cxn modelId="{44A976F1-6091-4F1E-8F50-C75CC79601AF}" type="presParOf" srcId="{80773CB4-92BB-4128-8856-2D15CC404803}" destId="{D175B830-0772-4DD0-A2B1-A3A403366665}" srcOrd="4" destOrd="0" presId="urn:microsoft.com/office/officeart/2005/8/layout/default#1"/>
    <dgm:cxn modelId="{D39513C8-17C6-418D-8667-4251D6E1BFCE}" type="presParOf" srcId="{80773CB4-92BB-4128-8856-2D15CC404803}" destId="{9D3D117B-A0D3-41DA-8615-5C8895728894}" srcOrd="5" destOrd="0" presId="urn:microsoft.com/office/officeart/2005/8/layout/default#1"/>
    <dgm:cxn modelId="{1054EA32-2607-4813-9F09-B77CF4890257}" type="presParOf" srcId="{80773CB4-92BB-4128-8856-2D15CC404803}" destId="{3E7D7BB8-B91F-4C6F-A708-C73DAEC63FC7}" srcOrd="6" destOrd="0" presId="urn:microsoft.com/office/officeart/2005/8/layout/defaul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688469-3980-4A12-BF3F-B155D73ADA54}">
      <dsp:nvSpPr>
        <dsp:cNvPr id="0" name=""/>
        <dsp:cNvSpPr/>
      </dsp:nvSpPr>
      <dsp:spPr>
        <a:xfrm>
          <a:off x="744" y="145603"/>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Watershed Function </a:t>
          </a:r>
          <a:endParaRPr lang="en-US" sz="2800" kern="1200" dirty="0"/>
        </a:p>
      </dsp:txBody>
      <dsp:txXfrm>
        <a:off x="744" y="145603"/>
        <a:ext cx="2902148" cy="1741289"/>
      </dsp:txXfrm>
    </dsp:sp>
    <dsp:sp modelId="{A5AFC493-FBAE-4C63-AE01-8D22DCBE17A8}">
      <dsp:nvSpPr>
        <dsp:cNvPr id="0" name=""/>
        <dsp:cNvSpPr/>
      </dsp:nvSpPr>
      <dsp:spPr>
        <a:xfrm>
          <a:off x="3193107" y="145603"/>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Ecological Processes</a:t>
          </a:r>
          <a:endParaRPr lang="en-US" sz="2800" kern="1200" dirty="0"/>
        </a:p>
      </dsp:txBody>
      <dsp:txXfrm>
        <a:off x="3193107" y="145603"/>
        <a:ext cx="2902148" cy="1741289"/>
      </dsp:txXfrm>
    </dsp:sp>
    <dsp:sp modelId="{D175B830-0772-4DD0-A2B1-A3A403366665}">
      <dsp:nvSpPr>
        <dsp:cNvPr id="0" name=""/>
        <dsp:cNvSpPr/>
      </dsp:nvSpPr>
      <dsp:spPr>
        <a:xfrm>
          <a:off x="744" y="2177107"/>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Water Quality</a:t>
          </a:r>
          <a:endParaRPr lang="en-US" sz="2800" kern="1200" dirty="0"/>
        </a:p>
      </dsp:txBody>
      <dsp:txXfrm>
        <a:off x="744" y="2177107"/>
        <a:ext cx="2902148" cy="1741289"/>
      </dsp:txXfrm>
    </dsp:sp>
    <dsp:sp modelId="{3E7D7BB8-B91F-4C6F-A708-C73DAEC63FC7}">
      <dsp:nvSpPr>
        <dsp:cNvPr id="0" name=""/>
        <dsp:cNvSpPr/>
      </dsp:nvSpPr>
      <dsp:spPr>
        <a:xfrm>
          <a:off x="3193107" y="2177107"/>
          <a:ext cx="2902148" cy="1741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Habitat Quality (for T&amp;E &amp; Special Status Species)</a:t>
          </a:r>
          <a:endParaRPr lang="en-US" sz="2800" kern="1200" dirty="0"/>
        </a:p>
      </dsp:txBody>
      <dsp:txXfrm>
        <a:off x="3193107" y="2177107"/>
        <a:ext cx="2902148" cy="17412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64" tIns="46582" rIns="93164" bIns="46582" rtlCol="0"/>
          <a:lstStyle>
            <a:lvl1pPr algn="r">
              <a:defRPr sz="1200"/>
            </a:lvl1pPr>
          </a:lstStyle>
          <a:p>
            <a:fld id="{7AC94E0A-66B0-4D81-B215-D494AB9F9EAD}" type="datetimeFigureOut">
              <a:rPr lang="en-US" smtClean="0"/>
              <a:t>2/10/2014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4" tIns="46582" rIns="93164" bIns="46582" rtlCol="0" anchor="b"/>
          <a:lstStyle>
            <a:lvl1pPr algn="r">
              <a:defRPr sz="1200"/>
            </a:lvl1pPr>
          </a:lstStyle>
          <a:p>
            <a:fld id="{44D7270C-55A3-46CC-9123-7E3F4257171A}" type="slidenum">
              <a:rPr lang="en-US" smtClean="0"/>
              <a:t>‹#›</a:t>
            </a:fld>
            <a:endParaRPr lang="en-US"/>
          </a:p>
        </p:txBody>
      </p:sp>
    </p:spTree>
    <p:extLst>
      <p:ext uri="{BB962C8B-B14F-4D97-AF65-F5344CB8AC3E}">
        <p14:creationId xmlns:p14="http://schemas.microsoft.com/office/powerpoint/2010/main" val="1640475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4F2820E6-B37E-4688-9FBA-7AADD5203B32}" type="datetimeFigureOut">
              <a:rPr lang="en-US" smtClean="0"/>
              <a:t>2/10/2014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8B794EA8-739D-4A2F-8B61-4297C17E3DB7}" type="slidenum">
              <a:rPr lang="en-US" smtClean="0"/>
              <a:t>‹#›</a:t>
            </a:fld>
            <a:endParaRPr lang="en-US"/>
          </a:p>
        </p:txBody>
      </p:sp>
    </p:spTree>
    <p:extLst>
      <p:ext uri="{BB962C8B-B14F-4D97-AF65-F5344CB8AC3E}">
        <p14:creationId xmlns:p14="http://schemas.microsoft.com/office/powerpoint/2010/main" val="2837047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3805A0B-B761-4C56-A2BD-89AD9F1DDEB5}" type="slidenum">
              <a:rPr lang="en-US" smtClean="0"/>
              <a:pPr/>
              <a:t>2</a:t>
            </a:fld>
            <a:endParaRPr lang="en-US"/>
          </a:p>
        </p:txBody>
      </p:sp>
    </p:spTree>
    <p:extLst>
      <p:ext uri="{BB962C8B-B14F-4D97-AF65-F5344CB8AC3E}">
        <p14:creationId xmlns:p14="http://schemas.microsoft.com/office/powerpoint/2010/main" val="1516900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B5EBF1-E0A6-456E-BB4E-814AE05733AD}" type="slidenum">
              <a:rPr lang="en-US" smtClean="0"/>
              <a:t>3</a:t>
            </a:fld>
            <a:endParaRPr lang="en-US"/>
          </a:p>
        </p:txBody>
      </p:sp>
    </p:spTree>
    <p:extLst>
      <p:ext uri="{BB962C8B-B14F-4D97-AF65-F5344CB8AC3E}">
        <p14:creationId xmlns:p14="http://schemas.microsoft.com/office/powerpoint/2010/main" val="155042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B5EBF1-E0A6-456E-BB4E-814AE05733AD}" type="slidenum">
              <a:rPr lang="en-US" smtClean="0"/>
              <a:t>4</a:t>
            </a:fld>
            <a:endParaRPr lang="en-US"/>
          </a:p>
        </p:txBody>
      </p:sp>
    </p:spTree>
    <p:extLst>
      <p:ext uri="{BB962C8B-B14F-4D97-AF65-F5344CB8AC3E}">
        <p14:creationId xmlns:p14="http://schemas.microsoft.com/office/powerpoint/2010/main" val="1550423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8255B417-B56C-4870-B753-2FD70D971814}" type="slidenum">
              <a:rPr lang="en-US"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9</a:t>
            </a:fld>
            <a:endParaRPr lang="en-US"/>
          </a:p>
        </p:txBody>
      </p:sp>
    </p:spTree>
    <p:extLst>
      <p:ext uri="{BB962C8B-B14F-4D97-AF65-F5344CB8AC3E}">
        <p14:creationId xmlns:p14="http://schemas.microsoft.com/office/powerpoint/2010/main" val="663893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10</a:t>
            </a:fld>
            <a:endParaRPr lang="en-US"/>
          </a:p>
        </p:txBody>
      </p:sp>
    </p:spTree>
    <p:extLst>
      <p:ext uri="{BB962C8B-B14F-4D97-AF65-F5344CB8AC3E}">
        <p14:creationId xmlns:p14="http://schemas.microsoft.com/office/powerpoint/2010/main" val="3963195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12</a:t>
            </a:fld>
            <a:endParaRPr lang="en-US"/>
          </a:p>
        </p:txBody>
      </p:sp>
    </p:spTree>
    <p:extLst>
      <p:ext uri="{BB962C8B-B14F-4D97-AF65-F5344CB8AC3E}">
        <p14:creationId xmlns:p14="http://schemas.microsoft.com/office/powerpoint/2010/main" val="3963195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13</a:t>
            </a:fld>
            <a:endParaRPr lang="en-US"/>
          </a:p>
        </p:txBody>
      </p:sp>
    </p:spTree>
    <p:extLst>
      <p:ext uri="{BB962C8B-B14F-4D97-AF65-F5344CB8AC3E}">
        <p14:creationId xmlns:p14="http://schemas.microsoft.com/office/powerpoint/2010/main" val="93414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14</a:t>
            </a:fld>
            <a:endParaRPr lang="en-US"/>
          </a:p>
        </p:txBody>
      </p:sp>
    </p:spTree>
    <p:extLst>
      <p:ext uri="{BB962C8B-B14F-4D97-AF65-F5344CB8AC3E}">
        <p14:creationId xmlns:p14="http://schemas.microsoft.com/office/powerpoint/2010/main" val="2132352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15</a:t>
            </a:fld>
            <a:endParaRPr lang="en-US"/>
          </a:p>
        </p:txBody>
      </p:sp>
    </p:spTree>
    <p:extLst>
      <p:ext uri="{BB962C8B-B14F-4D97-AF65-F5344CB8AC3E}">
        <p14:creationId xmlns:p14="http://schemas.microsoft.com/office/powerpoint/2010/main" val="2477001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16</a:t>
            </a:fld>
            <a:endParaRPr lang="en-US"/>
          </a:p>
        </p:txBody>
      </p:sp>
    </p:spTree>
    <p:extLst>
      <p:ext uri="{BB962C8B-B14F-4D97-AF65-F5344CB8AC3E}">
        <p14:creationId xmlns:p14="http://schemas.microsoft.com/office/powerpoint/2010/main" val="2980030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17</a:t>
            </a:fld>
            <a:endParaRPr lang="en-US"/>
          </a:p>
        </p:txBody>
      </p:sp>
    </p:spTree>
    <p:extLst>
      <p:ext uri="{BB962C8B-B14F-4D97-AF65-F5344CB8AC3E}">
        <p14:creationId xmlns:p14="http://schemas.microsoft.com/office/powerpoint/2010/main" val="353390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794EA8-739D-4A2F-8B61-4297C17E3DB7}" type="slidenum">
              <a:rPr lang="en-US" smtClean="0"/>
              <a:t>18</a:t>
            </a:fld>
            <a:endParaRPr lang="en-US"/>
          </a:p>
        </p:txBody>
      </p:sp>
    </p:spTree>
    <p:extLst>
      <p:ext uri="{BB962C8B-B14F-4D97-AF65-F5344CB8AC3E}">
        <p14:creationId xmlns:p14="http://schemas.microsoft.com/office/powerpoint/2010/main" val="568736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512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087">
              <a:defRPr>
                <a:solidFill>
                  <a:schemeClr val="tx1"/>
                </a:solidFill>
                <a:latin typeface="Arial" charset="0"/>
              </a:defRPr>
            </a:lvl1pPr>
            <a:lvl2pPr marL="742801" indent="-285692" defTabSz="930087">
              <a:defRPr>
                <a:solidFill>
                  <a:schemeClr val="tx1"/>
                </a:solidFill>
                <a:latin typeface="Arial" charset="0"/>
              </a:defRPr>
            </a:lvl2pPr>
            <a:lvl3pPr marL="1142770" indent="-228553" defTabSz="930087">
              <a:defRPr>
                <a:solidFill>
                  <a:schemeClr val="tx1"/>
                </a:solidFill>
                <a:latin typeface="Arial" charset="0"/>
              </a:defRPr>
            </a:lvl3pPr>
            <a:lvl4pPr marL="1599876" indent="-228553" defTabSz="930087">
              <a:defRPr>
                <a:solidFill>
                  <a:schemeClr val="tx1"/>
                </a:solidFill>
                <a:latin typeface="Arial" charset="0"/>
              </a:defRPr>
            </a:lvl4pPr>
            <a:lvl5pPr marL="2056986" indent="-228553" defTabSz="930087">
              <a:defRPr>
                <a:solidFill>
                  <a:schemeClr val="tx1"/>
                </a:solidFill>
                <a:latin typeface="Arial" charset="0"/>
              </a:defRPr>
            </a:lvl5pPr>
            <a:lvl6pPr marL="2514092" indent="-228553" defTabSz="930087" eaLnBrk="0" fontAlgn="base" hangingPunct="0">
              <a:spcBef>
                <a:spcPct val="0"/>
              </a:spcBef>
              <a:spcAft>
                <a:spcPct val="0"/>
              </a:spcAft>
              <a:defRPr>
                <a:solidFill>
                  <a:schemeClr val="tx1"/>
                </a:solidFill>
                <a:latin typeface="Arial" charset="0"/>
              </a:defRPr>
            </a:lvl6pPr>
            <a:lvl7pPr marL="2971200" indent="-228553" defTabSz="930087" eaLnBrk="0" fontAlgn="base" hangingPunct="0">
              <a:spcBef>
                <a:spcPct val="0"/>
              </a:spcBef>
              <a:spcAft>
                <a:spcPct val="0"/>
              </a:spcAft>
              <a:defRPr>
                <a:solidFill>
                  <a:schemeClr val="tx1"/>
                </a:solidFill>
                <a:latin typeface="Arial" charset="0"/>
              </a:defRPr>
            </a:lvl7pPr>
            <a:lvl8pPr marL="3428309" indent="-228553" defTabSz="930087" eaLnBrk="0" fontAlgn="base" hangingPunct="0">
              <a:spcBef>
                <a:spcPct val="0"/>
              </a:spcBef>
              <a:spcAft>
                <a:spcPct val="0"/>
              </a:spcAft>
              <a:defRPr>
                <a:solidFill>
                  <a:schemeClr val="tx1"/>
                </a:solidFill>
                <a:latin typeface="Arial" charset="0"/>
              </a:defRPr>
            </a:lvl8pPr>
            <a:lvl9pPr marL="3885415" indent="-228553" defTabSz="930087" eaLnBrk="0" fontAlgn="base" hangingPunct="0">
              <a:spcBef>
                <a:spcPct val="0"/>
              </a:spcBef>
              <a:spcAft>
                <a:spcPct val="0"/>
              </a:spcAft>
              <a:defRPr>
                <a:solidFill>
                  <a:schemeClr val="tx1"/>
                </a:solidFill>
                <a:latin typeface="Arial" charset="0"/>
              </a:defRPr>
            </a:lvl9pPr>
          </a:lstStyle>
          <a:p>
            <a:fld id="{A8125388-EA7B-417E-AE6F-D45DA30C9D9E}" type="slidenum">
              <a:rPr lang="en-US" smtClean="0"/>
              <a:pPr/>
              <a:t>20</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8255B417-B56C-4870-B753-2FD70D971814}" type="slidenum">
              <a:rPr lang="en-US" smtClean="0"/>
              <a:pPr>
                <a:defRPr/>
              </a:pPr>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dirty="0" smtClean="0"/>
          </a:p>
        </p:txBody>
      </p:sp>
      <p:sp>
        <p:nvSpPr>
          <p:cNvPr id="4" name="Slide Number Placeholder 3"/>
          <p:cNvSpPr>
            <a:spLocks noGrp="1"/>
          </p:cNvSpPr>
          <p:nvPr>
            <p:ph type="sldNum" sz="quarter" idx="5"/>
          </p:nvPr>
        </p:nvSpPr>
        <p:spPr/>
        <p:txBody>
          <a:bodyPr/>
          <a:lstStyle/>
          <a:p>
            <a:pPr>
              <a:defRPr/>
            </a:pPr>
            <a:fld id="{8255B417-B56C-4870-B753-2FD70D971814}" type="slidenum">
              <a:rPr lang="en-US" smtClean="0"/>
              <a:pPr>
                <a:defRPr/>
              </a:pPr>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dirty="0" smtClean="0"/>
          </a:p>
        </p:txBody>
      </p:sp>
      <p:sp>
        <p:nvSpPr>
          <p:cNvPr id="4" name="Slide Number Placeholder 3"/>
          <p:cNvSpPr>
            <a:spLocks noGrp="1"/>
          </p:cNvSpPr>
          <p:nvPr>
            <p:ph type="sldNum" sz="quarter" idx="5"/>
          </p:nvPr>
        </p:nvSpPr>
        <p:spPr/>
        <p:txBody>
          <a:bodyPr/>
          <a:lstStyle/>
          <a:p>
            <a:pPr>
              <a:defRPr/>
            </a:pPr>
            <a:fld id="{8255B417-B56C-4870-B753-2FD70D971814}" type="slidenum">
              <a:rPr lang="en-US" smtClean="0"/>
              <a:pPr>
                <a:defRPr/>
              </a:pPr>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C926E-F2C6-47DE-AC1D-6A7D0AB896B5}" type="slidenum">
              <a:rPr lang="en-US" smtClean="0"/>
              <a:t>25</a:t>
            </a:fld>
            <a:endParaRPr lang="en-US"/>
          </a:p>
        </p:txBody>
      </p:sp>
    </p:spTree>
    <p:extLst>
      <p:ext uri="{BB962C8B-B14F-4D97-AF65-F5344CB8AC3E}">
        <p14:creationId xmlns:p14="http://schemas.microsoft.com/office/powerpoint/2010/main" val="241851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FFDDCE-67D4-4C0E-8E62-953D14EE3BFC}" type="datetimeFigureOut">
              <a:rPr lang="en-US" smtClean="0"/>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1960999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FDDCE-67D4-4C0E-8E62-953D14EE3BFC}" type="datetimeFigureOut">
              <a:rPr lang="en-US" smtClean="0"/>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80477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FFDDCE-67D4-4C0E-8E62-953D14EE3BFC}" type="datetimeFigureOut">
              <a:rPr lang="en-US" smtClean="0"/>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1873349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FFDDCE-67D4-4C0E-8E62-953D14EE3BFC}" type="datetimeFigureOut">
              <a:rPr lang="en-US" smtClean="0"/>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1117836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FFDDCE-67D4-4C0E-8E62-953D14EE3BFC}" type="datetimeFigureOut">
              <a:rPr lang="en-US" smtClean="0"/>
              <a:t>2/10/2014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105731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FFDDCE-67D4-4C0E-8E62-953D14EE3BFC}" type="datetimeFigureOut">
              <a:rPr lang="en-US" smtClean="0"/>
              <a:t>2/10/2014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3537763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FFDDCE-67D4-4C0E-8E62-953D14EE3BFC}" type="datetimeFigureOut">
              <a:rPr lang="en-US" smtClean="0"/>
              <a:t>2/10/2014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3648021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FFDDCE-67D4-4C0E-8E62-953D14EE3BFC}" type="datetimeFigureOut">
              <a:rPr lang="en-US" smtClean="0"/>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3079173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FFDDCE-67D4-4C0E-8E62-953D14EE3BFC}" type="datetimeFigureOut">
              <a:rPr lang="en-US" smtClean="0"/>
              <a:t>2/10/2014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989981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FDDCE-67D4-4C0E-8E62-953D14EE3BFC}" type="datetimeFigureOut">
              <a:rPr lang="en-US" smtClean="0"/>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3932085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FDDCE-67D4-4C0E-8E62-953D14EE3BFC}" type="datetimeFigureOut">
              <a:rPr lang="en-US" smtClean="0"/>
              <a:t>2/10/2014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8E4A-895B-476C-AAD8-44308CD37726}" type="slidenum">
              <a:rPr lang="en-US" smtClean="0"/>
              <a:t>‹#›</a:t>
            </a:fld>
            <a:endParaRPr lang="en-US"/>
          </a:p>
        </p:txBody>
      </p:sp>
    </p:spTree>
    <p:extLst>
      <p:ext uri="{BB962C8B-B14F-4D97-AF65-F5344CB8AC3E}">
        <p14:creationId xmlns:p14="http://schemas.microsoft.com/office/powerpoint/2010/main" val="210680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FDDCE-67D4-4C0E-8E62-953D14EE3BFC}" type="datetimeFigureOut">
              <a:rPr lang="en-US" smtClean="0"/>
              <a:t>2/10/2014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C8E4A-895B-476C-AAD8-44308CD37726}" type="slidenum">
              <a:rPr lang="en-US" smtClean="0"/>
              <a:t>‹#›</a:t>
            </a:fld>
            <a:endParaRPr lang="en-US"/>
          </a:p>
        </p:txBody>
      </p:sp>
    </p:spTree>
    <p:extLst>
      <p:ext uri="{BB962C8B-B14F-4D97-AF65-F5344CB8AC3E}">
        <p14:creationId xmlns:p14="http://schemas.microsoft.com/office/powerpoint/2010/main" val="1009400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12.jpeg"/><Relationship Id="rId7"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11.png"/><Relationship Id="rId7"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gif"/><Relationship Id="rId10" Type="http://schemas.openxmlformats.org/officeDocument/2006/relationships/image" Target="../media/image53.jpeg"/><Relationship Id="rId4" Type="http://schemas.openxmlformats.org/officeDocument/2006/relationships/image" Target="../media/image47.png"/><Relationship Id="rId9" Type="http://schemas.openxmlformats.org/officeDocument/2006/relationships/image" Target="../media/image52.gif"/></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www.blm.gov/wo/st/en/prog/more/Landscape_Approach/Monitoring_for_Adaptive_Management.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0" y="1511712"/>
            <a:ext cx="8839200" cy="1470025"/>
          </a:xfrm>
        </p:spPr>
        <p:txBody>
          <a:bodyPr>
            <a:normAutofit fontScale="90000"/>
          </a:bodyPr>
          <a:lstStyle/>
          <a:p>
            <a:pPr algn="r">
              <a:spcAft>
                <a:spcPts val="2400"/>
              </a:spcAft>
            </a:pPr>
            <a:r>
              <a:rPr lang="en-US" b="1" dirty="0" smtClean="0">
                <a:solidFill>
                  <a:srgbClr val="FFFFCC"/>
                </a:solidFill>
              </a:rPr>
              <a:t>Monitoring for Adaptive Management</a:t>
            </a:r>
            <a:r>
              <a:rPr lang="en-US" b="1" dirty="0" smtClean="0">
                <a:solidFill>
                  <a:schemeClr val="bg1"/>
                </a:solidFill>
              </a:rPr>
              <a:t/>
            </a:r>
            <a:br>
              <a:rPr lang="en-US" b="1" dirty="0" smtClean="0">
                <a:solidFill>
                  <a:schemeClr val="bg1"/>
                </a:solidFill>
              </a:rPr>
            </a:br>
            <a:r>
              <a:rPr lang="en-US" sz="3600" b="1" dirty="0" smtClean="0">
                <a:solidFill>
                  <a:schemeClr val="bg1"/>
                </a:solidFill>
              </a:rPr>
              <a:t>BLM’s National Assessment, Inventory, and Monitoring Strategy</a:t>
            </a:r>
            <a:endParaRPr lang="en-US" sz="3600" b="1" dirty="0">
              <a:solidFill>
                <a:schemeClr val="bg1"/>
              </a:solidFill>
            </a:endParaRPr>
          </a:p>
        </p:txBody>
      </p:sp>
      <p:sp>
        <p:nvSpPr>
          <p:cNvPr id="3" name="Subtitle 2"/>
          <p:cNvSpPr>
            <a:spLocks noGrp="1"/>
          </p:cNvSpPr>
          <p:nvPr>
            <p:ph type="subTitle" idx="1"/>
          </p:nvPr>
        </p:nvSpPr>
        <p:spPr>
          <a:xfrm>
            <a:off x="2435940" y="4449096"/>
            <a:ext cx="6400800" cy="1676400"/>
          </a:xfrm>
        </p:spPr>
        <p:txBody>
          <a:bodyPr>
            <a:normAutofit fontScale="85000" lnSpcReduction="20000"/>
          </a:bodyPr>
          <a:lstStyle/>
          <a:p>
            <a:pPr algn="r"/>
            <a:r>
              <a:rPr lang="en-US" dirty="0" smtClean="0">
                <a:solidFill>
                  <a:schemeClr val="bg1"/>
                </a:solidFill>
              </a:rPr>
              <a:t>Emily </a:t>
            </a:r>
            <a:r>
              <a:rPr lang="en-US" dirty="0" err="1" smtClean="0">
                <a:solidFill>
                  <a:schemeClr val="bg1"/>
                </a:solidFill>
              </a:rPr>
              <a:t>Kachergis</a:t>
            </a:r>
            <a:endParaRPr lang="en-US" dirty="0" smtClean="0">
              <a:solidFill>
                <a:schemeClr val="bg1"/>
              </a:solidFill>
            </a:endParaRPr>
          </a:p>
          <a:p>
            <a:pPr algn="r"/>
            <a:r>
              <a:rPr lang="en-US" dirty="0" smtClean="0">
                <a:solidFill>
                  <a:schemeClr val="bg1"/>
                </a:solidFill>
              </a:rPr>
              <a:t>Landscape Ecologist</a:t>
            </a:r>
          </a:p>
          <a:p>
            <a:pPr algn="r"/>
            <a:r>
              <a:rPr lang="en-US" dirty="0" smtClean="0">
                <a:solidFill>
                  <a:schemeClr val="bg1"/>
                </a:solidFill>
              </a:rPr>
              <a:t>BLM National Operations Center</a:t>
            </a:r>
          </a:p>
          <a:p>
            <a:pPr algn="r"/>
            <a:r>
              <a:rPr lang="en-US" dirty="0" smtClean="0">
                <a:solidFill>
                  <a:schemeClr val="bg1"/>
                </a:solidFill>
              </a:rPr>
              <a:t>Denver, CO</a:t>
            </a:r>
            <a:endParaRPr lang="en-US" dirty="0">
              <a:solidFill>
                <a:schemeClr val="bg1"/>
              </a:solidFill>
            </a:endParaRPr>
          </a:p>
        </p:txBody>
      </p:sp>
      <p:pic>
        <p:nvPicPr>
          <p:cNvPr id="4" name="Picture 2" descr="http://pnamp.org/sites/default/files/bl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8739" y="3094704"/>
            <a:ext cx="1329353"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3503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blm.gov/photos/netpub/server.np?preview=927&amp;site=BLM&amp;catalog=catalo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709" t="21871" r="12251" b="418"/>
          <a:stretch/>
        </p:blipFill>
        <p:spPr bwMode="auto">
          <a:xfrm>
            <a:off x="4469345" y="-76200"/>
            <a:ext cx="4674655" cy="3553532"/>
          </a:xfrm>
          <a:prstGeom prst="rect">
            <a:avLst/>
          </a:prstGeom>
          <a:noFill/>
          <a:ln w="31750">
            <a:noFill/>
          </a:ln>
          <a:extLst>
            <a:ext uri="{909E8E84-426E-40DD-AFC4-6F175D3DCCD1}">
              <a14:hiddenFill xmlns:a14="http://schemas.microsoft.com/office/drawing/2010/main">
                <a:solidFill>
                  <a:srgbClr val="FFFFFF"/>
                </a:solidFill>
              </a14:hiddenFill>
            </a:ext>
          </a:extLst>
        </p:spPr>
      </p:pic>
      <p:pic>
        <p:nvPicPr>
          <p:cNvPr id="10" name="Picture 6" descr="http://www.ars.usda.gov/is/graphics/photos/300dpi/kesa/d2018-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269"/>
          <a:stretch/>
        </p:blipFill>
        <p:spPr bwMode="auto">
          <a:xfrm>
            <a:off x="-1295400" y="2959"/>
            <a:ext cx="6374344" cy="367630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www.ars.usda.gov/is/graphics/photos/300dpi/kesa/k39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511" t="14921" r="21506" b="20614"/>
          <a:stretch/>
        </p:blipFill>
        <p:spPr bwMode="auto">
          <a:xfrm>
            <a:off x="5410200" y="3369770"/>
            <a:ext cx="4931076" cy="39175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Soil Aggrega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0773" y="3301821"/>
            <a:ext cx="4097413" cy="36057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p:cNvPicPr>
          <p:nvPr/>
        </p:nvPicPr>
        <p:blipFill rotWithShape="1">
          <a:blip r:embed="rId7" cstate="print">
            <a:extLst>
              <a:ext uri="{28A0092B-C50C-407E-A947-70E740481C1C}">
                <a14:useLocalDpi xmlns:a14="http://schemas.microsoft.com/office/drawing/2010/main" val="0"/>
              </a:ext>
            </a:extLst>
          </a:blip>
          <a:srcRect r="14693"/>
          <a:stretch/>
        </p:blipFill>
        <p:spPr bwMode="auto">
          <a:xfrm>
            <a:off x="2812495" y="3810000"/>
            <a:ext cx="346685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24709" y="2836608"/>
            <a:ext cx="7509165" cy="1045710"/>
          </a:xfrm>
          <a:solidFill>
            <a:schemeClr val="tx1"/>
          </a:solidFill>
        </p:spPr>
        <p:txBody>
          <a:bodyPr>
            <a:normAutofit/>
          </a:bodyPr>
          <a:lstStyle/>
          <a:p>
            <a:r>
              <a:rPr lang="en-US" b="1" dirty="0" smtClean="0">
                <a:solidFill>
                  <a:schemeClr val="bg1"/>
                </a:solidFill>
              </a:rPr>
              <a:t>Benefits from ecosystems</a:t>
            </a:r>
            <a:endParaRPr lang="en-US" b="1" dirty="0">
              <a:solidFill>
                <a:schemeClr val="bg1"/>
              </a:solidFill>
            </a:endParaRPr>
          </a:p>
        </p:txBody>
      </p:sp>
    </p:spTree>
    <p:extLst>
      <p:ext uri="{BB962C8B-B14F-4D97-AF65-F5344CB8AC3E}">
        <p14:creationId xmlns:p14="http://schemas.microsoft.com/office/powerpoint/2010/main" val="2784561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2000.005.9.06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57200"/>
            <a:ext cx="9190891" cy="7467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
            <a:ext cx="8229600" cy="1143000"/>
          </a:xfrm>
          <a:solidFill>
            <a:schemeClr val="tx1"/>
          </a:solidFill>
        </p:spPr>
        <p:txBody>
          <a:bodyPr>
            <a:normAutofit/>
          </a:bodyPr>
          <a:lstStyle/>
          <a:p>
            <a:r>
              <a:rPr lang="en-US" b="1" dirty="0" smtClean="0">
                <a:solidFill>
                  <a:schemeClr val="bg1"/>
                </a:solidFill>
              </a:rPr>
              <a:t>Decision-making</a:t>
            </a:r>
            <a:endParaRPr lang="en-US" b="1" dirty="0">
              <a:solidFill>
                <a:schemeClr val="bg1"/>
              </a:solidFill>
            </a:endParaRPr>
          </a:p>
        </p:txBody>
      </p:sp>
    </p:spTree>
    <p:extLst>
      <p:ext uri="{BB962C8B-B14F-4D97-AF65-F5344CB8AC3E}">
        <p14:creationId xmlns:p14="http://schemas.microsoft.com/office/powerpoint/2010/main" val="3076523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2000.005.9.06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57200"/>
            <a:ext cx="9190891" cy="74676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bloximages.chicago2.vip.townnews.com/pantagraph.com/content/tncms/assets/v3/editorial/7/18/71893fce-2f43-11e2-8764-0019bb2963f4/50a51bb6a418d.preview-6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2028093"/>
            <a:ext cx="9190891" cy="919089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
            <a:ext cx="8229600" cy="1143000"/>
          </a:xfrm>
          <a:solidFill>
            <a:schemeClr val="tx1"/>
          </a:solidFill>
        </p:spPr>
        <p:txBody>
          <a:bodyPr>
            <a:normAutofit/>
          </a:bodyPr>
          <a:lstStyle/>
          <a:p>
            <a:r>
              <a:rPr lang="en-US" b="1" dirty="0" smtClean="0">
                <a:solidFill>
                  <a:schemeClr val="bg1"/>
                </a:solidFill>
              </a:rPr>
              <a:t>Decision-making</a:t>
            </a:r>
            <a:endParaRPr lang="en-US" b="1" dirty="0">
              <a:solidFill>
                <a:schemeClr val="bg1"/>
              </a:solidFill>
            </a:endParaRPr>
          </a:p>
        </p:txBody>
      </p:sp>
    </p:spTree>
    <p:extLst>
      <p:ext uri="{BB962C8B-B14F-4D97-AF65-F5344CB8AC3E}">
        <p14:creationId xmlns:p14="http://schemas.microsoft.com/office/powerpoint/2010/main" val="1731847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6184232" cy="679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943600" y="350838"/>
            <a:ext cx="2971800" cy="2239962"/>
          </a:xfrm>
          <a:solidFill>
            <a:schemeClr val="tx1"/>
          </a:solidFill>
        </p:spPr>
        <p:txBody>
          <a:bodyPr/>
          <a:lstStyle/>
          <a:p>
            <a:r>
              <a:rPr lang="en-US" b="1" dirty="0" smtClean="0">
                <a:solidFill>
                  <a:schemeClr val="bg1"/>
                </a:solidFill>
              </a:rPr>
              <a:t>Landscape Approach</a:t>
            </a:r>
            <a:endParaRPr lang="en-US" b="1" dirty="0">
              <a:solidFill>
                <a:schemeClr val="bg1"/>
              </a:solidFill>
            </a:endParaRPr>
          </a:p>
        </p:txBody>
      </p:sp>
    </p:spTree>
    <p:extLst>
      <p:ext uri="{BB962C8B-B14F-4D97-AF65-F5344CB8AC3E}">
        <p14:creationId xmlns:p14="http://schemas.microsoft.com/office/powerpoint/2010/main" val="881945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6184232" cy="679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9592" t="24352" r="12257" b="7308"/>
          <a:stretch/>
        </p:blipFill>
        <p:spPr bwMode="auto">
          <a:xfrm>
            <a:off x="0" y="0"/>
            <a:ext cx="7753739" cy="6878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943600" y="350838"/>
            <a:ext cx="2971800" cy="2239962"/>
          </a:xfrm>
          <a:solidFill>
            <a:schemeClr val="tx1"/>
          </a:solidFill>
        </p:spPr>
        <p:txBody>
          <a:bodyPr/>
          <a:lstStyle/>
          <a:p>
            <a:r>
              <a:rPr lang="en-US" b="1" dirty="0" smtClean="0">
                <a:solidFill>
                  <a:schemeClr val="bg1"/>
                </a:solidFill>
              </a:rPr>
              <a:t>Landscape Approach</a:t>
            </a:r>
            <a:endParaRPr lang="en-US" b="1" dirty="0">
              <a:solidFill>
                <a:schemeClr val="bg1"/>
              </a:solidFill>
            </a:endParaRPr>
          </a:p>
        </p:txBody>
      </p:sp>
    </p:spTree>
    <p:extLst>
      <p:ext uri="{BB962C8B-B14F-4D97-AF65-F5344CB8AC3E}">
        <p14:creationId xmlns:p14="http://schemas.microsoft.com/office/powerpoint/2010/main" val="1947267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lmnirm3ds2\nc\Users\ekachergis\My Documents\AIM\Old Sharepoint\Shared Documents\NLCS Pictures\co-gunnison gorge nca-53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833" y="-211974"/>
            <a:ext cx="10822458" cy="7212264"/>
          </a:xfrm>
          <a:prstGeom prst="rect">
            <a:avLst/>
          </a:prstGeom>
          <a:noFill/>
          <a:extLst>
            <a:ext uri="{909E8E84-426E-40DD-AFC4-6F175D3DCCD1}">
              <a14:hiddenFill xmlns:a14="http://schemas.microsoft.com/office/drawing/2010/main">
                <a:solidFill>
                  <a:srgbClr val="FFFFFF"/>
                </a:solidFill>
              </a14:hiddenFill>
            </a:ext>
          </a:extLst>
        </p:spPr>
      </p:pic>
      <p:sp>
        <p:nvSpPr>
          <p:cNvPr id="2051" name="Rectangle 2"/>
          <p:cNvSpPr>
            <a:spLocks noGrp="1" noChangeArrowheads="1"/>
          </p:cNvSpPr>
          <p:nvPr>
            <p:ph type="ctrTitle"/>
          </p:nvPr>
        </p:nvSpPr>
        <p:spPr>
          <a:xfrm>
            <a:off x="773113" y="5791200"/>
            <a:ext cx="7162800" cy="922948"/>
          </a:xfrm>
          <a:solidFill>
            <a:schemeClr val="tx1"/>
          </a:solidFill>
        </p:spPr>
        <p:txBody>
          <a:bodyPr>
            <a:normAutofit/>
          </a:bodyPr>
          <a:lstStyle/>
          <a:p>
            <a:pPr eaLnBrk="1" hangingPunct="1"/>
            <a:r>
              <a:rPr lang="en-US" sz="4000" b="1" dirty="0" smtClean="0">
                <a:solidFill>
                  <a:schemeClr val="bg1"/>
                </a:solidFill>
              </a:rPr>
              <a:t>Adaptive Management</a:t>
            </a:r>
          </a:p>
        </p:txBody>
      </p:sp>
      <p:sp>
        <p:nvSpPr>
          <p:cNvPr id="7" name="Arc 6"/>
          <p:cNvSpPr/>
          <p:nvPr/>
        </p:nvSpPr>
        <p:spPr>
          <a:xfrm>
            <a:off x="2676525" y="1600200"/>
            <a:ext cx="3698875" cy="41116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Arc 7"/>
          <p:cNvSpPr/>
          <p:nvPr/>
        </p:nvSpPr>
        <p:spPr>
          <a:xfrm rot="5759852">
            <a:off x="2674144" y="1683544"/>
            <a:ext cx="3629025" cy="3894137"/>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Arc 8"/>
          <p:cNvSpPr/>
          <p:nvPr/>
        </p:nvSpPr>
        <p:spPr>
          <a:xfrm rot="12477014">
            <a:off x="2703664" y="1641561"/>
            <a:ext cx="4743564" cy="4013375"/>
          </a:xfrm>
          <a:prstGeom prst="arc">
            <a:avLst>
              <a:gd name="adj1" fmla="val 16200000"/>
              <a:gd name="adj2" fmla="val 2455156"/>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Arc 9"/>
          <p:cNvSpPr/>
          <p:nvPr/>
        </p:nvSpPr>
        <p:spPr>
          <a:xfrm rot="19826146">
            <a:off x="2500313" y="2814638"/>
            <a:ext cx="3708400" cy="49879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7" name="TextBox 1"/>
          <p:cNvSpPr txBox="1">
            <a:spLocks noChangeArrowheads="1"/>
          </p:cNvSpPr>
          <p:nvPr/>
        </p:nvSpPr>
        <p:spPr bwMode="auto">
          <a:xfrm rot="2544676">
            <a:off x="5376863" y="1930400"/>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PLAN</a:t>
            </a:r>
          </a:p>
        </p:txBody>
      </p:sp>
      <p:sp>
        <p:nvSpPr>
          <p:cNvPr id="2058" name="TextBox 11"/>
          <p:cNvSpPr txBox="1">
            <a:spLocks noChangeArrowheads="1"/>
          </p:cNvSpPr>
          <p:nvPr/>
        </p:nvSpPr>
        <p:spPr bwMode="auto">
          <a:xfrm rot="-2681811">
            <a:off x="5670550" y="4678363"/>
            <a:ext cx="53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DO</a:t>
            </a:r>
          </a:p>
        </p:txBody>
      </p:sp>
      <p:sp>
        <p:nvSpPr>
          <p:cNvPr id="2059" name="TextBox 12"/>
          <p:cNvSpPr txBox="1">
            <a:spLocks noChangeArrowheads="1"/>
          </p:cNvSpPr>
          <p:nvPr/>
        </p:nvSpPr>
        <p:spPr bwMode="auto">
          <a:xfrm rot="1433497">
            <a:off x="4059238" y="2968625"/>
            <a:ext cx="1279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ADJUST</a:t>
            </a:r>
          </a:p>
        </p:txBody>
      </p:sp>
      <p:sp>
        <p:nvSpPr>
          <p:cNvPr id="2060" name="TextBox 13"/>
          <p:cNvSpPr txBox="1">
            <a:spLocks noChangeArrowheads="1"/>
          </p:cNvSpPr>
          <p:nvPr/>
        </p:nvSpPr>
        <p:spPr bwMode="auto">
          <a:xfrm rot="-5400000">
            <a:off x="2167732" y="3121819"/>
            <a:ext cx="1281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LEARN</a:t>
            </a:r>
          </a:p>
        </p:txBody>
      </p:sp>
      <p:sp>
        <p:nvSpPr>
          <p:cNvPr id="12" name="Title 1"/>
          <p:cNvSpPr txBox="1">
            <a:spLocks/>
          </p:cNvSpPr>
          <p:nvPr/>
        </p:nvSpPr>
        <p:spPr>
          <a:xfrm>
            <a:off x="373856" y="152400"/>
            <a:ext cx="8229600" cy="1143000"/>
          </a:xfrm>
          <a:prstGeom prst="rect">
            <a:avLst/>
          </a:prstGeom>
          <a:solidFill>
            <a:schemeClr val="accent6">
              <a:lumMod val="75000"/>
            </a:schemeClr>
          </a:solidFill>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bg1"/>
                </a:solidFill>
              </a:rPr>
              <a:t>BLM Assessment, Inventory, and Monitoring (AIM) Strategy</a:t>
            </a:r>
            <a:endParaRPr lang="en-US" b="1" dirty="0">
              <a:solidFill>
                <a:schemeClr val="bg1"/>
              </a:solidFill>
            </a:endParaRPr>
          </a:p>
        </p:txBody>
      </p:sp>
      <p:sp>
        <p:nvSpPr>
          <p:cNvPr id="2" name="Down Arrow 1"/>
          <p:cNvSpPr/>
          <p:nvPr/>
        </p:nvSpPr>
        <p:spPr>
          <a:xfrm rot="20566492">
            <a:off x="2039777" y="1395454"/>
            <a:ext cx="584361" cy="1524000"/>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extLst>
      <p:ext uri="{BB962C8B-B14F-4D97-AF65-F5344CB8AC3E}">
        <p14:creationId xmlns:p14="http://schemas.microsoft.com/office/powerpoint/2010/main" val="236633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US Highway 50 westbound, West of Eureka, NV.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3276600" y="381000"/>
            <a:ext cx="2971800" cy="1173162"/>
          </a:xfrm>
          <a:solidFill>
            <a:schemeClr val="tx1"/>
          </a:solidFill>
        </p:spPr>
        <p:txBody>
          <a:bodyPr/>
          <a:lstStyle/>
          <a:p>
            <a:r>
              <a:rPr lang="en-US" b="1" dirty="0" smtClean="0">
                <a:solidFill>
                  <a:schemeClr val="bg1"/>
                </a:solidFill>
              </a:rPr>
              <a:t>Road Map</a:t>
            </a:r>
            <a:endParaRPr lang="en-US" b="1" dirty="0">
              <a:solidFill>
                <a:schemeClr val="bg1"/>
              </a:solidFill>
            </a:endParaRPr>
          </a:p>
        </p:txBody>
      </p:sp>
      <p:sp>
        <p:nvSpPr>
          <p:cNvPr id="5" name="Content Placeholder 2"/>
          <p:cNvSpPr>
            <a:spLocks noGrp="1"/>
          </p:cNvSpPr>
          <p:nvPr>
            <p:ph idx="1"/>
          </p:nvPr>
        </p:nvSpPr>
        <p:spPr>
          <a:xfrm>
            <a:off x="838200" y="3733800"/>
            <a:ext cx="7772400" cy="2392363"/>
          </a:xfrm>
          <a:solidFill>
            <a:schemeClr val="tx2">
              <a:alpha val="81000"/>
            </a:schemeClr>
          </a:solidFill>
        </p:spPr>
        <p:txBody>
          <a:bodyPr>
            <a:normAutofit fontScale="92500" lnSpcReduction="10000"/>
          </a:bodyPr>
          <a:lstStyle/>
          <a:p>
            <a:pPr marL="514350" indent="-514350">
              <a:buAutoNum type="arabicPeriod"/>
            </a:pPr>
            <a:r>
              <a:rPr lang="en-US" dirty="0" smtClean="0">
                <a:solidFill>
                  <a:schemeClr val="bg1"/>
                </a:solidFill>
              </a:rPr>
              <a:t>AIM Strategy:  Monitoring for Adaptive Management</a:t>
            </a:r>
          </a:p>
          <a:p>
            <a:pPr marL="514350" indent="-514350">
              <a:buAutoNum type="arabicPeriod"/>
            </a:pPr>
            <a:endParaRPr lang="en-US" sz="1200" dirty="0" smtClean="0">
              <a:solidFill>
                <a:schemeClr val="bg1"/>
              </a:solidFill>
            </a:endParaRPr>
          </a:p>
          <a:p>
            <a:pPr marL="514350" indent="-514350">
              <a:buAutoNum type="arabicPeriod"/>
            </a:pPr>
            <a:r>
              <a:rPr lang="en-US" dirty="0" smtClean="0">
                <a:solidFill>
                  <a:schemeClr val="bg1"/>
                </a:solidFill>
              </a:rPr>
              <a:t>Five Elements of AIM </a:t>
            </a:r>
          </a:p>
          <a:p>
            <a:pPr marL="514350" indent="-514350">
              <a:buAutoNum type="arabicPeriod"/>
            </a:pPr>
            <a:endParaRPr lang="en-US" sz="1200" dirty="0" smtClean="0">
              <a:solidFill>
                <a:schemeClr val="bg1"/>
              </a:solidFill>
            </a:endParaRPr>
          </a:p>
          <a:p>
            <a:pPr marL="514350" indent="-514350">
              <a:buAutoNum type="arabicPeriod"/>
            </a:pPr>
            <a:r>
              <a:rPr lang="en-US" dirty="0" smtClean="0">
                <a:solidFill>
                  <a:schemeClr val="bg1"/>
                </a:solidFill>
              </a:rPr>
              <a:t>Applying AIM to Management Decisions</a:t>
            </a:r>
            <a:endParaRPr lang="en-US" dirty="0">
              <a:solidFill>
                <a:schemeClr val="bg1"/>
              </a:solidFill>
            </a:endParaRPr>
          </a:p>
        </p:txBody>
      </p:sp>
    </p:spTree>
    <p:extLst>
      <p:ext uri="{BB962C8B-B14F-4D97-AF65-F5344CB8AC3E}">
        <p14:creationId xmlns:p14="http://schemas.microsoft.com/office/powerpoint/2010/main" val="273100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4248"/>
            <a:ext cx="9144000" cy="740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1447800" y="1454153"/>
            <a:ext cx="7696200" cy="3049891"/>
          </a:xfrm>
          <a:solidFill>
            <a:schemeClr val="bg1"/>
          </a:solidFill>
        </p:spPr>
        <p:txBody>
          <a:bodyPr/>
          <a:lstStyle/>
          <a:p>
            <a:pPr marL="0" indent="0" algn="r">
              <a:buNone/>
            </a:pPr>
            <a:r>
              <a:rPr lang="en-US" dirty="0"/>
              <a:t>The goal of the AIM Strategy is to report on the status and trends of public rangelands at multiple scales of inquiry, to report on the effectiveness of management actions, and to provide the information necessary to implement adaptive management.</a:t>
            </a:r>
          </a:p>
        </p:txBody>
      </p:sp>
      <p:pic>
        <p:nvPicPr>
          <p:cNvPr id="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802" t="13750" r="20625" b="10000"/>
          <a:stretch/>
        </p:blipFill>
        <p:spPr bwMode="auto">
          <a:xfrm>
            <a:off x="0" y="3359153"/>
            <a:ext cx="2719304" cy="3194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791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ttp://www.blm.gov/pgdata/etc/medialib/blm/id/rangeland_management.Par.27908.Image.300.450.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036" y="2218098"/>
            <a:ext cx="2516384" cy="37745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lmnirm3ds2\nc\Users\ekachergis\My Documents\My Pictures\2013_07_08_NE_Cali_Training\CIMG494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517" t="22855" r="17659" b="-383"/>
          <a:stretch/>
        </p:blipFill>
        <p:spPr bwMode="auto">
          <a:xfrm>
            <a:off x="-1" y="2218099"/>
            <a:ext cx="2974713" cy="37745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1143000"/>
            <a:ext cx="8229600" cy="1066800"/>
          </a:xfrm>
          <a:solidFill>
            <a:schemeClr val="bg1"/>
          </a:solidFill>
        </p:spPr>
        <p:txBody>
          <a:bodyPr/>
          <a:lstStyle/>
          <a:p>
            <a:pPr marL="0" indent="0" algn="ctr">
              <a:buNone/>
            </a:pPr>
            <a:r>
              <a:rPr lang="en-US" b="1" dirty="0" smtClean="0"/>
              <a:t>…standard, quantitative indicators and measurements</a:t>
            </a:r>
            <a:endParaRPr lang="en-US" b="1" dirty="0"/>
          </a:p>
        </p:txBody>
      </p:sp>
      <p:sp>
        <p:nvSpPr>
          <p:cNvPr id="2" name="Title 1"/>
          <p:cNvSpPr>
            <a:spLocks noGrp="1"/>
          </p:cNvSpPr>
          <p:nvPr>
            <p:ph type="title"/>
          </p:nvPr>
        </p:nvSpPr>
        <p:spPr>
          <a:xfrm>
            <a:off x="3200400" y="228600"/>
            <a:ext cx="2895600" cy="914400"/>
          </a:xfrm>
          <a:solidFill>
            <a:schemeClr val="bg1"/>
          </a:solidFill>
        </p:spPr>
        <p:txBody>
          <a:bodyPr/>
          <a:lstStyle/>
          <a:p>
            <a:r>
              <a:rPr lang="en-US" b="1" dirty="0" smtClean="0"/>
              <a:t>AIM is…</a:t>
            </a:r>
            <a:endParaRPr lang="en-US" b="1" dirty="0"/>
          </a:p>
        </p:txBody>
      </p:sp>
      <p:sp>
        <p:nvSpPr>
          <p:cNvPr id="9" name="TextBox 8"/>
          <p:cNvSpPr txBox="1"/>
          <p:nvPr/>
        </p:nvSpPr>
        <p:spPr>
          <a:xfrm>
            <a:off x="4063404" y="6229735"/>
            <a:ext cx="1007327" cy="461665"/>
          </a:xfrm>
          <a:prstGeom prst="rect">
            <a:avLst/>
          </a:prstGeom>
          <a:solidFill>
            <a:schemeClr val="bg1"/>
          </a:solidFill>
        </p:spPr>
        <p:txBody>
          <a:bodyPr wrap="none" rtlCol="0">
            <a:spAutoFit/>
          </a:bodyPr>
          <a:lstStyle/>
          <a:p>
            <a:r>
              <a:rPr lang="en-US" sz="2400" dirty="0" smtClean="0"/>
              <a:t>Height</a:t>
            </a:r>
            <a:endParaRPr lang="en-US" sz="2400" dirty="0"/>
          </a:p>
        </p:txBody>
      </p:sp>
      <p:sp>
        <p:nvSpPr>
          <p:cNvPr id="10" name="TextBox 9"/>
          <p:cNvSpPr txBox="1"/>
          <p:nvPr/>
        </p:nvSpPr>
        <p:spPr>
          <a:xfrm>
            <a:off x="7239000" y="6229735"/>
            <a:ext cx="1810367" cy="461665"/>
          </a:xfrm>
          <a:prstGeom prst="rect">
            <a:avLst/>
          </a:prstGeom>
          <a:solidFill>
            <a:schemeClr val="bg1"/>
          </a:solidFill>
        </p:spPr>
        <p:txBody>
          <a:bodyPr wrap="none" rtlCol="0">
            <a:spAutoFit/>
          </a:bodyPr>
          <a:lstStyle/>
          <a:p>
            <a:r>
              <a:rPr lang="en-US" sz="2400" dirty="0" smtClean="0"/>
              <a:t>Canopy Gaps</a:t>
            </a:r>
            <a:endParaRPr lang="en-US" sz="2400" dirty="0"/>
          </a:p>
        </p:txBody>
      </p:sp>
      <p:grpSp>
        <p:nvGrpSpPr>
          <p:cNvPr id="5" name="Group 4"/>
          <p:cNvGrpSpPr/>
          <p:nvPr/>
        </p:nvGrpSpPr>
        <p:grpSpPr>
          <a:xfrm>
            <a:off x="0" y="5145604"/>
            <a:ext cx="3275897" cy="1769500"/>
            <a:chOff x="76200" y="4996742"/>
            <a:chExt cx="3275897" cy="1769500"/>
          </a:xfrm>
        </p:grpSpPr>
        <p:sp>
          <p:nvSpPr>
            <p:cNvPr id="4" name="TextBox 3"/>
            <p:cNvSpPr txBox="1"/>
            <p:nvPr/>
          </p:nvSpPr>
          <p:spPr>
            <a:xfrm>
              <a:off x="76200" y="4996742"/>
              <a:ext cx="1769074" cy="461665"/>
            </a:xfrm>
            <a:prstGeom prst="rect">
              <a:avLst/>
            </a:prstGeom>
            <a:solidFill>
              <a:schemeClr val="bg1"/>
            </a:solidFill>
          </p:spPr>
          <p:txBody>
            <a:bodyPr wrap="none" rtlCol="0">
              <a:spAutoFit/>
            </a:bodyPr>
            <a:lstStyle/>
            <a:p>
              <a:r>
                <a:rPr lang="en-US" sz="2400" dirty="0" smtClean="0"/>
                <a:t>Bare Ground</a:t>
              </a:r>
              <a:endParaRPr lang="en-US" sz="2400" dirty="0"/>
            </a:p>
          </p:txBody>
        </p:sp>
        <p:sp>
          <p:nvSpPr>
            <p:cNvPr id="8" name="TextBox 7"/>
            <p:cNvSpPr txBox="1"/>
            <p:nvPr/>
          </p:nvSpPr>
          <p:spPr>
            <a:xfrm>
              <a:off x="76200" y="5416436"/>
              <a:ext cx="3183307" cy="461665"/>
            </a:xfrm>
            <a:prstGeom prst="rect">
              <a:avLst/>
            </a:prstGeom>
            <a:solidFill>
              <a:schemeClr val="bg1"/>
            </a:solidFill>
          </p:spPr>
          <p:txBody>
            <a:bodyPr wrap="none" rtlCol="0">
              <a:spAutoFit/>
            </a:bodyPr>
            <a:lstStyle/>
            <a:p>
              <a:r>
                <a:rPr lang="en-US" sz="2400" dirty="0" smtClean="0"/>
                <a:t>Vegetation Composition</a:t>
              </a:r>
              <a:endParaRPr lang="en-US" sz="2400" dirty="0"/>
            </a:p>
          </p:txBody>
        </p:sp>
        <p:sp>
          <p:nvSpPr>
            <p:cNvPr id="11" name="TextBox 10"/>
            <p:cNvSpPr txBox="1"/>
            <p:nvPr/>
          </p:nvSpPr>
          <p:spPr>
            <a:xfrm>
              <a:off x="76200" y="5867400"/>
              <a:ext cx="3275897" cy="461665"/>
            </a:xfrm>
            <a:prstGeom prst="rect">
              <a:avLst/>
            </a:prstGeom>
            <a:solidFill>
              <a:schemeClr val="bg1"/>
            </a:solidFill>
          </p:spPr>
          <p:txBody>
            <a:bodyPr wrap="none" rtlCol="0">
              <a:spAutoFit/>
            </a:bodyPr>
            <a:lstStyle/>
            <a:p>
              <a:r>
                <a:rPr lang="en-US" sz="2400" dirty="0" smtClean="0"/>
                <a:t>Plants of Mgmt. Concern</a:t>
              </a:r>
              <a:endParaRPr lang="en-US" sz="2400" dirty="0"/>
            </a:p>
          </p:txBody>
        </p:sp>
        <p:sp>
          <p:nvSpPr>
            <p:cNvPr id="12" name="TextBox 11"/>
            <p:cNvSpPr txBox="1"/>
            <p:nvPr/>
          </p:nvSpPr>
          <p:spPr>
            <a:xfrm>
              <a:off x="76200" y="6304577"/>
              <a:ext cx="2992229" cy="461665"/>
            </a:xfrm>
            <a:prstGeom prst="rect">
              <a:avLst/>
            </a:prstGeom>
            <a:solidFill>
              <a:schemeClr val="bg1"/>
            </a:solidFill>
          </p:spPr>
          <p:txBody>
            <a:bodyPr wrap="none" rtlCol="0">
              <a:spAutoFit/>
            </a:bodyPr>
            <a:lstStyle/>
            <a:p>
              <a:r>
                <a:rPr lang="en-US" sz="2400" dirty="0" smtClean="0"/>
                <a:t>Nonnative Invasive Sp.</a:t>
              </a:r>
              <a:endParaRPr lang="en-US" sz="2400" dirty="0"/>
            </a:p>
          </p:txBody>
        </p:sp>
      </p:grpSp>
      <p:pic>
        <p:nvPicPr>
          <p:cNvPr id="2055" name="Picture 7" descr="\\ilmnirm3ds2\nc\Users\ekachergis\My Documents\My Pictures\2013_11_26_fromSarahM\MMGSSE_Gap.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21" t="7827" r="6473" b="123"/>
          <a:stretch/>
        </p:blipFill>
        <p:spPr bwMode="auto">
          <a:xfrm rot="5400000">
            <a:off x="5757854" y="2623581"/>
            <a:ext cx="3791628" cy="298066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974713" y="2086962"/>
            <a:ext cx="3188623" cy="584775"/>
          </a:xfrm>
          <a:prstGeom prst="rect">
            <a:avLst/>
          </a:prstGeom>
          <a:solidFill>
            <a:schemeClr val="bg1"/>
          </a:solidFill>
        </p:spPr>
        <p:txBody>
          <a:bodyPr wrap="square" rtlCol="0">
            <a:spAutoFit/>
          </a:bodyPr>
          <a:lstStyle/>
          <a:p>
            <a:pPr algn="ctr"/>
            <a:r>
              <a:rPr lang="en-US" sz="3200" b="1" dirty="0" smtClean="0">
                <a:solidFill>
                  <a:srgbClr val="92D050"/>
                </a:solidFill>
              </a:rPr>
              <a:t>TERRESTRIAL</a:t>
            </a:r>
            <a:endParaRPr lang="en-US" sz="3200" b="1" dirty="0">
              <a:solidFill>
                <a:srgbClr val="92D050"/>
              </a:solidFill>
            </a:endParaRPr>
          </a:p>
        </p:txBody>
      </p:sp>
    </p:spTree>
    <p:extLst>
      <p:ext uri="{BB962C8B-B14F-4D97-AF65-F5344CB8AC3E}">
        <p14:creationId xmlns:p14="http://schemas.microsoft.com/office/powerpoint/2010/main" val="309114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228600"/>
            <a:ext cx="2895600" cy="914400"/>
          </a:xfrm>
          <a:solidFill>
            <a:schemeClr val="bg1"/>
          </a:solidFill>
        </p:spPr>
        <p:txBody>
          <a:bodyPr/>
          <a:lstStyle/>
          <a:p>
            <a:r>
              <a:rPr lang="en-US" b="1" dirty="0" smtClean="0"/>
              <a:t>AIM is…</a:t>
            </a:r>
            <a:endParaRPr lang="en-US" b="1"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8055" y="2324876"/>
            <a:ext cx="3254543" cy="4216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16" b="1942"/>
          <a:stretch/>
        </p:blipFill>
        <p:spPr bwMode="auto">
          <a:xfrm>
            <a:off x="-29545" y="1971567"/>
            <a:ext cx="3733800" cy="4839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Content Placeholder 2"/>
          <p:cNvSpPr txBox="1">
            <a:spLocks/>
          </p:cNvSpPr>
          <p:nvPr/>
        </p:nvSpPr>
        <p:spPr>
          <a:xfrm>
            <a:off x="457200" y="1143000"/>
            <a:ext cx="8229600" cy="106680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t>…standard, quantitative indicators and measurements</a:t>
            </a:r>
            <a:endParaRPr lang="en-US" b="1" dirty="0"/>
          </a:p>
        </p:txBody>
      </p:sp>
      <p:sp>
        <p:nvSpPr>
          <p:cNvPr id="6" name="Title 1"/>
          <p:cNvSpPr txBox="1">
            <a:spLocks/>
          </p:cNvSpPr>
          <p:nvPr/>
        </p:nvSpPr>
        <p:spPr>
          <a:xfrm>
            <a:off x="5152055" y="6245980"/>
            <a:ext cx="1952348" cy="387392"/>
          </a:xfrm>
          <a:prstGeom prst="rect">
            <a:avLst/>
          </a:prstGeom>
          <a:solidFill>
            <a:schemeClr val="tx1"/>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chemeClr val="bg1"/>
                </a:solidFill>
              </a:rPr>
              <a:t>In Revision</a:t>
            </a:r>
            <a:endParaRPr lang="en-US" sz="2400" b="1" dirty="0">
              <a:solidFill>
                <a:schemeClr val="bg1"/>
              </a:solidFill>
            </a:endParaRPr>
          </a:p>
        </p:txBody>
      </p:sp>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7454590" y="2362200"/>
            <a:ext cx="1232210" cy="1079500"/>
          </a:xfrm>
          <a:prstGeom prst="rect">
            <a:avLst/>
          </a:prstGeom>
        </p:spPr>
      </p:pic>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7951" y="3570976"/>
            <a:ext cx="1665487" cy="493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683" y="4267200"/>
            <a:ext cx="1470023" cy="496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3717" y="4953667"/>
            <a:ext cx="913954" cy="969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1" descr="http://t2.gstatic.com/images?q=tbn:ANd9GcTklj4AABpD_DLeLOVZR3hXjQCpwWFZp-Axn3GeD49G1CrUp6jkAxMMaDi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87715" y="5992604"/>
            <a:ext cx="1565958" cy="58139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974713" y="2086962"/>
            <a:ext cx="3188623" cy="584775"/>
          </a:xfrm>
          <a:prstGeom prst="rect">
            <a:avLst/>
          </a:prstGeom>
          <a:solidFill>
            <a:schemeClr val="bg1"/>
          </a:solidFill>
        </p:spPr>
        <p:txBody>
          <a:bodyPr wrap="square" rtlCol="0">
            <a:spAutoFit/>
          </a:bodyPr>
          <a:lstStyle/>
          <a:p>
            <a:pPr algn="ctr"/>
            <a:r>
              <a:rPr lang="en-US" sz="3200" b="1" dirty="0" smtClean="0">
                <a:solidFill>
                  <a:srgbClr val="92D050"/>
                </a:solidFill>
              </a:rPr>
              <a:t>TERRESTRIAL</a:t>
            </a:r>
            <a:endParaRPr lang="en-US" sz="3200" b="1" dirty="0">
              <a:solidFill>
                <a:srgbClr val="92D050"/>
              </a:solidFill>
            </a:endParaRPr>
          </a:p>
        </p:txBody>
      </p:sp>
    </p:spTree>
    <p:extLst>
      <p:ext uri="{BB962C8B-B14F-4D97-AF65-F5344CB8AC3E}">
        <p14:creationId xmlns:p14="http://schemas.microsoft.com/office/powerpoint/2010/main" val="1350917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228600"/>
            <a:ext cx="2895600" cy="914400"/>
          </a:xfrm>
          <a:solidFill>
            <a:schemeClr val="bg1"/>
          </a:solidFill>
        </p:spPr>
        <p:txBody>
          <a:bodyPr/>
          <a:lstStyle/>
          <a:p>
            <a:r>
              <a:rPr lang="en-US" b="1" dirty="0" smtClean="0"/>
              <a:t>AIM is…</a:t>
            </a:r>
            <a:endParaRPr lang="en-US" b="1" dirty="0"/>
          </a:p>
        </p:txBody>
      </p:sp>
      <p:pic>
        <p:nvPicPr>
          <p:cNvPr id="1028" name="Picture 4" descr="W:\1040\PFC\PFC photos\P607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836" y="2207727"/>
            <a:ext cx="4981164" cy="373587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1418111"/>
            <a:ext cx="3505200" cy="5344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0" y="5109547"/>
            <a:ext cx="9144000" cy="1672253"/>
          </a:xfrm>
          <a:prstGeom prst="rect">
            <a:avLst/>
          </a:prstGeom>
          <a:solidFill>
            <a:schemeClr val="bg1"/>
          </a:solidFill>
        </p:spPr>
        <p:txBody>
          <a:bodyPr wrap="square" rtlCol="0">
            <a:spAutoFit/>
          </a:bodyPr>
          <a:lstStyle/>
          <a:p>
            <a:pPr algn="ctr">
              <a:spcAft>
                <a:spcPts val="400"/>
              </a:spcAft>
            </a:pPr>
            <a:r>
              <a:rPr lang="en-US" sz="2400" dirty="0">
                <a:solidFill>
                  <a:schemeClr val="bg2">
                    <a:lumMod val="10000"/>
                  </a:schemeClr>
                </a:solidFill>
                <a:latin typeface="Arial" panose="020B0604020202020204" pitchFamily="34" charset="0"/>
                <a:cs typeface="Arial" panose="020B0604020202020204" pitchFamily="34" charset="0"/>
              </a:rPr>
              <a:t>Acidity, Salinity and </a:t>
            </a:r>
            <a:r>
              <a:rPr lang="en-US" sz="2400" dirty="0" smtClean="0">
                <a:solidFill>
                  <a:schemeClr val="bg2">
                    <a:lumMod val="10000"/>
                  </a:schemeClr>
                </a:solidFill>
                <a:latin typeface="Arial" panose="020B0604020202020204" pitchFamily="34" charset="0"/>
                <a:cs typeface="Arial" panose="020B0604020202020204" pitchFamily="34" charset="0"/>
              </a:rPr>
              <a:t>Temperature,</a:t>
            </a:r>
            <a:endParaRPr lang="en-US" sz="2400" dirty="0">
              <a:solidFill>
                <a:schemeClr val="bg2">
                  <a:lumMod val="10000"/>
                </a:schemeClr>
              </a:solidFill>
              <a:latin typeface="Arial" panose="020B0604020202020204" pitchFamily="34" charset="0"/>
              <a:cs typeface="Arial" panose="020B0604020202020204" pitchFamily="34" charset="0"/>
            </a:endParaRPr>
          </a:p>
          <a:p>
            <a:pPr algn="ctr">
              <a:spcAft>
                <a:spcPts val="400"/>
              </a:spcAft>
            </a:pPr>
            <a:r>
              <a:rPr lang="en-US" sz="2400" dirty="0">
                <a:solidFill>
                  <a:schemeClr val="bg2">
                    <a:lumMod val="10000"/>
                  </a:schemeClr>
                </a:solidFill>
                <a:latin typeface="Arial" panose="020B0604020202020204" pitchFamily="34" charset="0"/>
                <a:cs typeface="Arial" panose="020B0604020202020204" pitchFamily="34" charset="0"/>
              </a:rPr>
              <a:t>Pool Dimensions, Stream Bed Substrate, Bank Stability, Floodplain </a:t>
            </a:r>
            <a:r>
              <a:rPr lang="en-US" sz="2400" dirty="0" smtClean="0">
                <a:solidFill>
                  <a:schemeClr val="bg2">
                    <a:lumMod val="10000"/>
                  </a:schemeClr>
                </a:solidFill>
                <a:latin typeface="Arial" panose="020B0604020202020204" pitchFamily="34" charset="0"/>
                <a:cs typeface="Arial" panose="020B0604020202020204" pitchFamily="34" charset="0"/>
              </a:rPr>
              <a:t>Interaction,</a:t>
            </a:r>
            <a:endParaRPr lang="en-US" sz="2400" dirty="0">
              <a:solidFill>
                <a:schemeClr val="bg2">
                  <a:lumMod val="10000"/>
                </a:schemeClr>
              </a:solidFill>
              <a:latin typeface="Arial" panose="020B0604020202020204" pitchFamily="34" charset="0"/>
              <a:cs typeface="Arial" panose="020B0604020202020204" pitchFamily="34" charset="0"/>
            </a:endParaRPr>
          </a:p>
          <a:p>
            <a:pPr algn="ctr">
              <a:spcAft>
                <a:spcPts val="400"/>
              </a:spcAft>
            </a:pPr>
            <a:r>
              <a:rPr lang="en-US" sz="2400" dirty="0" err="1">
                <a:solidFill>
                  <a:schemeClr val="bg2">
                    <a:lumMod val="10000"/>
                  </a:schemeClr>
                </a:solidFill>
                <a:latin typeface="Arial" panose="020B0604020202020204" pitchFamily="34" charset="0"/>
                <a:cs typeface="Arial" panose="020B0604020202020204" pitchFamily="34" charset="0"/>
              </a:rPr>
              <a:t>Macroinvertebrates</a:t>
            </a:r>
            <a:r>
              <a:rPr lang="en-US" sz="2400" dirty="0">
                <a:solidFill>
                  <a:schemeClr val="bg2">
                    <a:lumMod val="10000"/>
                  </a:schemeClr>
                </a:solidFill>
                <a:latin typeface="Arial" panose="020B0604020202020204" pitchFamily="34" charset="0"/>
                <a:cs typeface="Arial" panose="020B0604020202020204" pitchFamily="34" charset="0"/>
              </a:rPr>
              <a:t>, Riparian Vegetation, Canopy Cover</a:t>
            </a:r>
          </a:p>
        </p:txBody>
      </p:sp>
      <p:sp>
        <p:nvSpPr>
          <p:cNvPr id="3" name="Content Placeholder 2"/>
          <p:cNvSpPr>
            <a:spLocks noGrp="1"/>
          </p:cNvSpPr>
          <p:nvPr>
            <p:ph idx="1"/>
          </p:nvPr>
        </p:nvSpPr>
        <p:spPr>
          <a:xfrm>
            <a:off x="0" y="1143000"/>
            <a:ext cx="9144000" cy="1066800"/>
          </a:xfrm>
          <a:solidFill>
            <a:schemeClr val="bg1"/>
          </a:solidFill>
        </p:spPr>
        <p:txBody>
          <a:bodyPr/>
          <a:lstStyle/>
          <a:p>
            <a:pPr marL="0" indent="0" algn="ctr">
              <a:buNone/>
            </a:pPr>
            <a:r>
              <a:rPr lang="en-US" b="1" dirty="0" smtClean="0"/>
              <a:t>…standard, quantitative indicators and measurements</a:t>
            </a:r>
            <a:endParaRPr lang="en-US" b="1" dirty="0"/>
          </a:p>
        </p:txBody>
      </p:sp>
      <p:sp>
        <p:nvSpPr>
          <p:cNvPr id="4" name="TextBox 3"/>
          <p:cNvSpPr txBox="1"/>
          <p:nvPr/>
        </p:nvSpPr>
        <p:spPr>
          <a:xfrm>
            <a:off x="3715355" y="4524772"/>
            <a:ext cx="1713290" cy="584775"/>
          </a:xfrm>
          <a:prstGeom prst="rect">
            <a:avLst/>
          </a:prstGeom>
          <a:solidFill>
            <a:schemeClr val="bg1"/>
          </a:solidFill>
        </p:spPr>
        <p:txBody>
          <a:bodyPr wrap="none" rtlCol="0">
            <a:spAutoFit/>
          </a:bodyPr>
          <a:lstStyle/>
          <a:p>
            <a:r>
              <a:rPr lang="en-US" sz="3200" b="1" dirty="0" smtClean="0">
                <a:solidFill>
                  <a:schemeClr val="tx2">
                    <a:lumMod val="60000"/>
                    <a:lumOff val="40000"/>
                  </a:schemeClr>
                </a:solidFill>
              </a:rPr>
              <a:t>AQUATIC</a:t>
            </a:r>
            <a:endParaRPr lang="en-US" sz="3200" b="1" dirty="0">
              <a:solidFill>
                <a:schemeClr val="tx2">
                  <a:lumMod val="60000"/>
                  <a:lumOff val="40000"/>
                </a:schemeClr>
              </a:solidFill>
            </a:endParaRPr>
          </a:p>
        </p:txBody>
      </p:sp>
    </p:spTree>
    <p:extLst>
      <p:ext uri="{BB962C8B-B14F-4D97-AF65-F5344CB8AC3E}">
        <p14:creationId xmlns:p14="http://schemas.microsoft.com/office/powerpoint/2010/main" val="1799506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3947"/>
          <a:stretch/>
        </p:blipFill>
        <p:spPr>
          <a:xfrm>
            <a:off x="9372600" y="1005615"/>
            <a:ext cx="4980709" cy="5546614"/>
          </a:xfrm>
          <a:prstGeom prst="rect">
            <a:avLst/>
          </a:prstGeom>
        </p:spPr>
      </p:pic>
      <p:sp>
        <p:nvSpPr>
          <p:cNvPr id="3" name="Content Placeholder 2"/>
          <p:cNvSpPr>
            <a:spLocks noGrp="1"/>
          </p:cNvSpPr>
          <p:nvPr>
            <p:ph idx="1"/>
          </p:nvPr>
        </p:nvSpPr>
        <p:spPr>
          <a:xfrm>
            <a:off x="5432258" y="1447800"/>
            <a:ext cx="3254541" cy="4678363"/>
          </a:xfrm>
        </p:spPr>
        <p:txBody>
          <a:bodyPr/>
          <a:lstStyle/>
          <a:p>
            <a:pPr marL="0" indent="0">
              <a:buNone/>
            </a:pPr>
            <a:r>
              <a:rPr lang="en-US" b="1" dirty="0" smtClean="0"/>
              <a:t>…statistically valid, scalable sampling design</a:t>
            </a:r>
            <a:endParaRPr lang="en-US" b="1"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68311" t="64519" b="-1"/>
          <a:stretch/>
        </p:blipFill>
        <p:spPr>
          <a:xfrm>
            <a:off x="12676909" y="3699839"/>
            <a:ext cx="1998835" cy="2896243"/>
          </a:xfrm>
          <a:prstGeom prst="rect">
            <a:avLst/>
          </a:prstGeom>
        </p:spPr>
      </p:pic>
      <p:sp>
        <p:nvSpPr>
          <p:cNvPr id="7" name="TextBox 6"/>
          <p:cNvSpPr txBox="1"/>
          <p:nvPr/>
        </p:nvSpPr>
        <p:spPr>
          <a:xfrm>
            <a:off x="13672700" y="3920187"/>
            <a:ext cx="591829" cy="276999"/>
          </a:xfrm>
          <a:prstGeom prst="rect">
            <a:avLst/>
          </a:prstGeom>
          <a:noFill/>
        </p:spPr>
        <p:txBody>
          <a:bodyPr wrap="none" rtlCol="0">
            <a:spAutoFit/>
          </a:bodyPr>
          <a:lstStyle/>
          <a:p>
            <a:r>
              <a:rPr lang="en-US" sz="1200" dirty="0" smtClean="0"/>
              <a:t>(2011)</a:t>
            </a:r>
          </a:p>
        </p:txBody>
      </p:sp>
      <p:sp>
        <p:nvSpPr>
          <p:cNvPr id="6" name="TextBox 5"/>
          <p:cNvSpPr txBox="1"/>
          <p:nvPr/>
        </p:nvSpPr>
        <p:spPr>
          <a:xfrm>
            <a:off x="13330899" y="4376761"/>
            <a:ext cx="577402" cy="1962076"/>
          </a:xfrm>
          <a:prstGeom prst="rect">
            <a:avLst/>
          </a:prstGeom>
          <a:noFill/>
        </p:spPr>
        <p:txBody>
          <a:bodyPr wrap="none" rtlCol="0">
            <a:spAutoFit/>
          </a:bodyPr>
          <a:lstStyle/>
          <a:p>
            <a:r>
              <a:rPr lang="en-US" sz="1350" dirty="0" smtClean="0"/>
              <a:t>(N=4)</a:t>
            </a:r>
          </a:p>
          <a:p>
            <a:r>
              <a:rPr lang="en-US" sz="1350" dirty="0" smtClean="0"/>
              <a:t>(N=7)</a:t>
            </a:r>
          </a:p>
          <a:p>
            <a:r>
              <a:rPr lang="en-US" sz="1350" dirty="0" smtClean="0"/>
              <a:t>(N=7)</a:t>
            </a:r>
          </a:p>
          <a:p>
            <a:r>
              <a:rPr lang="en-US" sz="1350" dirty="0" smtClean="0"/>
              <a:t>(N=5)</a:t>
            </a:r>
          </a:p>
          <a:p>
            <a:r>
              <a:rPr lang="en-US" sz="1350" dirty="0" smtClean="0"/>
              <a:t>(N=5)</a:t>
            </a:r>
          </a:p>
          <a:p>
            <a:r>
              <a:rPr lang="en-US" sz="1350" dirty="0" smtClean="0"/>
              <a:t>(N=4)</a:t>
            </a:r>
          </a:p>
          <a:p>
            <a:r>
              <a:rPr lang="en-US" sz="1350" dirty="0" smtClean="0"/>
              <a:t>(N=5)</a:t>
            </a:r>
          </a:p>
          <a:p>
            <a:r>
              <a:rPr lang="en-US" sz="1350" dirty="0" smtClean="0"/>
              <a:t>(N=2)</a:t>
            </a:r>
          </a:p>
          <a:p>
            <a:r>
              <a:rPr lang="en-US" sz="1350" dirty="0" smtClean="0"/>
              <a:t>(N=3)</a:t>
            </a:r>
          </a:p>
        </p:txBody>
      </p:sp>
      <p:sp>
        <p:nvSpPr>
          <p:cNvPr id="67" name="Rectangle 66"/>
          <p:cNvSpPr/>
          <p:nvPr/>
        </p:nvSpPr>
        <p:spPr>
          <a:xfrm>
            <a:off x="5105401" y="4082885"/>
            <a:ext cx="381000" cy="293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5548749" y="5542047"/>
            <a:ext cx="381000" cy="467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8553545" y="5033411"/>
            <a:ext cx="381000" cy="467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1029"/>
          <p:cNvPicPr>
            <a:picLocks noChangeAspect="1"/>
          </p:cNvPicPr>
          <p:nvPr/>
        </p:nvPicPr>
        <p:blipFill rotWithShape="1">
          <a:blip r:embed="rId4">
            <a:extLst>
              <a:ext uri="{28A0092B-C50C-407E-A947-70E740481C1C}">
                <a14:useLocalDpi xmlns:a14="http://schemas.microsoft.com/office/drawing/2010/main" val="0"/>
              </a:ext>
            </a:extLst>
          </a:blip>
          <a:srcRect t="13030" b="16970"/>
          <a:stretch/>
        </p:blipFill>
        <p:spPr>
          <a:xfrm>
            <a:off x="0" y="893618"/>
            <a:ext cx="5299364" cy="4800600"/>
          </a:xfrm>
          <a:prstGeom prst="rect">
            <a:avLst/>
          </a:prstGeom>
        </p:spPr>
      </p:pic>
      <p:pic>
        <p:nvPicPr>
          <p:cNvPr id="1032" name="Picture 1031"/>
          <p:cNvPicPr>
            <a:picLocks noChangeAspect="1"/>
          </p:cNvPicPr>
          <p:nvPr/>
        </p:nvPicPr>
        <p:blipFill rotWithShape="1">
          <a:blip r:embed="rId5">
            <a:extLst>
              <a:ext uri="{28A0092B-C50C-407E-A947-70E740481C1C}">
                <a14:useLocalDpi xmlns:a14="http://schemas.microsoft.com/office/drawing/2010/main" val="0"/>
              </a:ext>
            </a:extLst>
          </a:blip>
          <a:srcRect t="14664" b="15783"/>
          <a:stretch/>
        </p:blipFill>
        <p:spPr>
          <a:xfrm>
            <a:off x="0" y="1005615"/>
            <a:ext cx="5299364" cy="4769968"/>
          </a:xfrm>
          <a:prstGeom prst="rect">
            <a:avLst/>
          </a:prstGeom>
        </p:spPr>
      </p:pic>
      <p:pic>
        <p:nvPicPr>
          <p:cNvPr id="1033" name="Picture 1032"/>
          <p:cNvPicPr>
            <a:picLocks noChangeAspect="1"/>
          </p:cNvPicPr>
          <p:nvPr/>
        </p:nvPicPr>
        <p:blipFill rotWithShape="1">
          <a:blip r:embed="rId6">
            <a:extLst>
              <a:ext uri="{28A0092B-C50C-407E-A947-70E740481C1C}">
                <a14:useLocalDpi xmlns:a14="http://schemas.microsoft.com/office/drawing/2010/main" val="0"/>
              </a:ext>
            </a:extLst>
          </a:blip>
          <a:srcRect t="17121" b="15783"/>
          <a:stretch/>
        </p:blipFill>
        <p:spPr>
          <a:xfrm>
            <a:off x="0" y="1174173"/>
            <a:ext cx="5299364" cy="4601410"/>
          </a:xfrm>
          <a:prstGeom prst="rect">
            <a:avLst/>
          </a:prstGeom>
        </p:spPr>
      </p:pic>
      <p:pic>
        <p:nvPicPr>
          <p:cNvPr id="1034" name="Picture 1033"/>
          <p:cNvPicPr>
            <a:picLocks noChangeAspect="1"/>
          </p:cNvPicPr>
          <p:nvPr/>
        </p:nvPicPr>
        <p:blipFill rotWithShape="1">
          <a:blip r:embed="rId7">
            <a:extLst>
              <a:ext uri="{28A0092B-C50C-407E-A947-70E740481C1C}">
                <a14:useLocalDpi xmlns:a14="http://schemas.microsoft.com/office/drawing/2010/main" val="0"/>
              </a:ext>
            </a:extLst>
          </a:blip>
          <a:srcRect t="14663" b="16970"/>
          <a:stretch/>
        </p:blipFill>
        <p:spPr>
          <a:xfrm>
            <a:off x="0" y="1005614"/>
            <a:ext cx="5299364" cy="4688603"/>
          </a:xfrm>
          <a:prstGeom prst="rect">
            <a:avLst/>
          </a:prstGeom>
        </p:spPr>
      </p:pic>
      <p:sp>
        <p:nvSpPr>
          <p:cNvPr id="2" name="Title 1"/>
          <p:cNvSpPr>
            <a:spLocks noGrp="1"/>
          </p:cNvSpPr>
          <p:nvPr>
            <p:ph type="title"/>
          </p:nvPr>
        </p:nvSpPr>
        <p:spPr/>
        <p:txBody>
          <a:bodyPr/>
          <a:lstStyle/>
          <a:p>
            <a:r>
              <a:rPr lang="en-US" b="1" dirty="0" smtClean="0"/>
              <a:t>AIM is…</a:t>
            </a:r>
            <a:endParaRPr lang="en-US" b="1" dirty="0"/>
          </a:p>
        </p:txBody>
      </p:sp>
    </p:spTree>
    <p:extLst>
      <p:ext uri="{BB962C8B-B14F-4D97-AF65-F5344CB8AC3E}">
        <p14:creationId xmlns:p14="http://schemas.microsoft.com/office/powerpoint/2010/main" val="54999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500"/>
                                        <p:tgtEl>
                                          <p:spTgt spid="10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3"/>
                                        </p:tgtEl>
                                        <p:attrNameLst>
                                          <p:attrName>style.visibility</p:attrName>
                                        </p:attrNameLst>
                                      </p:cBhvr>
                                      <p:to>
                                        <p:strVal val="visible"/>
                                      </p:to>
                                    </p:set>
                                    <p:animEffect transition="in" filter="fade">
                                      <p:cBhvr>
                                        <p:cTn id="12" dur="500"/>
                                        <p:tgtEl>
                                          <p:spTgt spid="10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4"/>
                                        </p:tgtEl>
                                        <p:attrNameLst>
                                          <p:attrName>style.visibility</p:attrName>
                                        </p:attrNameLst>
                                      </p:cBhvr>
                                      <p:to>
                                        <p:strVal val="visible"/>
                                      </p:to>
                                    </p:set>
                                    <p:animEffect transition="in" filter="fade">
                                      <p:cBhvr>
                                        <p:cTn id="17"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blm.gov/style/medialib/blm/wo/Communications_Directorate/public_affairs/landscape_approach/documents1.Par.24530.Image.-1.-1.1.gif"/>
          <p:cNvPicPr>
            <a:picLocks noChangeAspect="1" noChangeArrowheads="1"/>
          </p:cNvPicPr>
          <p:nvPr/>
        </p:nvPicPr>
        <p:blipFill rotWithShape="1">
          <a:blip r:embed="rId3">
            <a:extLst>
              <a:ext uri="{28A0092B-C50C-407E-A947-70E740481C1C}">
                <a14:useLocalDpi xmlns:a14="http://schemas.microsoft.com/office/drawing/2010/main" val="0"/>
              </a:ext>
            </a:extLst>
          </a:blip>
          <a:srcRect r="52329"/>
          <a:stretch/>
        </p:blipFill>
        <p:spPr bwMode="auto">
          <a:xfrm>
            <a:off x="-19050" y="-12734"/>
            <a:ext cx="9163050" cy="68707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solidFill>
                  <a:schemeClr val="bg1"/>
                </a:solidFill>
              </a:rPr>
              <a:t>AIM is…</a:t>
            </a:r>
            <a:endParaRPr lang="en-US" b="1" dirty="0">
              <a:solidFill>
                <a:schemeClr val="bg1"/>
              </a:solidFill>
            </a:endParaRPr>
          </a:p>
        </p:txBody>
      </p:sp>
      <p:sp>
        <p:nvSpPr>
          <p:cNvPr id="3" name="Content Placeholder 2"/>
          <p:cNvSpPr>
            <a:spLocks noGrp="1"/>
          </p:cNvSpPr>
          <p:nvPr>
            <p:ph idx="1"/>
          </p:nvPr>
        </p:nvSpPr>
        <p:spPr/>
        <p:txBody>
          <a:bodyPr/>
          <a:lstStyle/>
          <a:p>
            <a:pPr marL="0" indent="0" algn="ctr">
              <a:buNone/>
            </a:pPr>
            <a:r>
              <a:rPr lang="en-US" b="1" dirty="0" smtClean="0">
                <a:solidFill>
                  <a:schemeClr val="bg1"/>
                </a:solidFill>
              </a:rPr>
              <a:t>…integrated with remote sensing</a:t>
            </a:r>
            <a:endParaRPr lang="en-US" b="1" dirty="0">
              <a:solidFill>
                <a:schemeClr val="bg1"/>
              </a:solidFill>
            </a:endParaRPr>
          </a:p>
        </p:txBody>
      </p:sp>
    </p:spTree>
    <p:extLst>
      <p:ext uri="{BB962C8B-B14F-4D97-AF65-F5344CB8AC3E}">
        <p14:creationId xmlns:p14="http://schemas.microsoft.com/office/powerpoint/2010/main" val="3906356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 is…</a:t>
            </a:r>
            <a:endParaRPr lang="en-US" b="1" dirty="0"/>
          </a:p>
        </p:txBody>
      </p:sp>
      <p:sp>
        <p:nvSpPr>
          <p:cNvPr id="3" name="Content Placeholder 2"/>
          <p:cNvSpPr>
            <a:spLocks noGrp="1"/>
          </p:cNvSpPr>
          <p:nvPr>
            <p:ph idx="1"/>
          </p:nvPr>
        </p:nvSpPr>
        <p:spPr/>
        <p:txBody>
          <a:bodyPr/>
          <a:lstStyle/>
          <a:p>
            <a:pPr marL="0" indent="0" algn="ctr">
              <a:buNone/>
            </a:pPr>
            <a:r>
              <a:rPr lang="en-US" b="1" dirty="0" smtClean="0"/>
              <a:t>…managed data</a:t>
            </a:r>
            <a:endParaRPr lang="en-US" b="1" dirty="0"/>
          </a:p>
        </p:txBody>
      </p:sp>
      <p:pic>
        <p:nvPicPr>
          <p:cNvPr id="4098" name="Picture 2" descr="http://www.docutrakimaging.com/images/boxFi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667000"/>
            <a:ext cx="4486275" cy="35433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176336" y="3805015"/>
            <a:ext cx="6553200" cy="762000"/>
            <a:chOff x="1176336" y="3805015"/>
            <a:chExt cx="6553200" cy="762000"/>
          </a:xfrm>
        </p:grpSpPr>
        <p:sp>
          <p:nvSpPr>
            <p:cNvPr id="5" name="Flowchart: Process 4"/>
            <p:cNvSpPr/>
            <p:nvPr/>
          </p:nvSpPr>
          <p:spPr>
            <a:xfrm rot="2385320">
              <a:off x="1176336" y="3805015"/>
              <a:ext cx="6400800" cy="609600"/>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Process 6"/>
            <p:cNvSpPr/>
            <p:nvPr/>
          </p:nvSpPr>
          <p:spPr>
            <a:xfrm rot="19290608">
              <a:off x="1328736" y="3957415"/>
              <a:ext cx="6400800" cy="609600"/>
            </a:xfrm>
            <a:prstGeom prst="flowChart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3978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 is…</a:t>
            </a:r>
            <a:endParaRPr lang="en-US" b="1" dirty="0"/>
          </a:p>
        </p:txBody>
      </p:sp>
      <p:sp>
        <p:nvSpPr>
          <p:cNvPr id="3" name="Content Placeholder 2"/>
          <p:cNvSpPr>
            <a:spLocks noGrp="1"/>
          </p:cNvSpPr>
          <p:nvPr>
            <p:ph idx="1"/>
          </p:nvPr>
        </p:nvSpPr>
        <p:spPr/>
        <p:txBody>
          <a:bodyPr/>
          <a:lstStyle/>
          <a:p>
            <a:pPr marL="0" indent="0" algn="ctr">
              <a:buNone/>
            </a:pPr>
            <a:r>
              <a:rPr lang="en-US" b="1" dirty="0" smtClean="0"/>
              <a:t>…managed data</a:t>
            </a:r>
            <a:endParaRPr lang="en-US" b="1" dirty="0"/>
          </a:p>
        </p:txBody>
      </p:sp>
      <p:pic>
        <p:nvPicPr>
          <p:cNvPr id="5122" name="Picture 2" descr="http://www.santekonline.com/Content/userfiles/images/iStock_000012056523X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343150"/>
            <a:ext cx="5105400" cy="38290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20644" y="5867400"/>
            <a:ext cx="4228402" cy="461665"/>
          </a:xfrm>
          <a:prstGeom prst="rect">
            <a:avLst/>
          </a:prstGeom>
          <a:noFill/>
        </p:spPr>
        <p:txBody>
          <a:bodyPr wrap="none" rtlCol="0">
            <a:spAutoFit/>
          </a:bodyPr>
          <a:lstStyle/>
          <a:p>
            <a:r>
              <a:rPr lang="en-US" sz="2400" dirty="0" smtClean="0">
                <a:solidFill>
                  <a:schemeClr val="accent1">
                    <a:lumMod val="75000"/>
                  </a:schemeClr>
                </a:solidFill>
              </a:rPr>
              <a:t>BLM National Operations Center</a:t>
            </a:r>
            <a:endParaRPr lang="en-US" sz="2400" dirty="0">
              <a:solidFill>
                <a:schemeClr val="accent1">
                  <a:lumMod val="75000"/>
                </a:schemeClr>
              </a:solidFill>
            </a:endParaRPr>
          </a:p>
        </p:txBody>
      </p:sp>
      <p:sp>
        <p:nvSpPr>
          <p:cNvPr id="6" name="TextBox 5"/>
          <p:cNvSpPr txBox="1"/>
          <p:nvPr/>
        </p:nvSpPr>
        <p:spPr>
          <a:xfrm rot="20839543">
            <a:off x="3886200" y="3124200"/>
            <a:ext cx="1562992" cy="830997"/>
          </a:xfrm>
          <a:prstGeom prst="rect">
            <a:avLst/>
          </a:prstGeom>
          <a:noFill/>
        </p:spPr>
        <p:txBody>
          <a:bodyPr wrap="none" rtlCol="0">
            <a:spAutoFit/>
          </a:bodyPr>
          <a:lstStyle/>
          <a:p>
            <a:r>
              <a:rPr lang="en-US" sz="2400" b="1" dirty="0" smtClean="0"/>
              <a:t>Enterprise </a:t>
            </a:r>
          </a:p>
          <a:p>
            <a:r>
              <a:rPr lang="en-US" sz="2400" b="1" dirty="0" smtClean="0"/>
              <a:t>database</a:t>
            </a:r>
            <a:endParaRPr lang="en-US" sz="2400" b="1" dirty="0"/>
          </a:p>
        </p:txBody>
      </p:sp>
    </p:spTree>
    <p:extLst>
      <p:ext uri="{BB962C8B-B14F-4D97-AF65-F5344CB8AC3E}">
        <p14:creationId xmlns:p14="http://schemas.microsoft.com/office/powerpoint/2010/main" val="40978601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349082"/>
            <a:ext cx="9144000" cy="150891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AIM is…</a:t>
            </a:r>
            <a:endParaRPr lang="en-US" b="1" dirty="0"/>
          </a:p>
        </p:txBody>
      </p:sp>
      <p:sp>
        <p:nvSpPr>
          <p:cNvPr id="3" name="Content Placeholder 2"/>
          <p:cNvSpPr>
            <a:spLocks noGrp="1"/>
          </p:cNvSpPr>
          <p:nvPr>
            <p:ph idx="1"/>
          </p:nvPr>
        </p:nvSpPr>
        <p:spPr/>
        <p:txBody>
          <a:bodyPr/>
          <a:lstStyle/>
          <a:p>
            <a:pPr marL="0" indent="0" algn="ctr">
              <a:buNone/>
            </a:pPr>
            <a:r>
              <a:rPr lang="en-US" b="1" dirty="0" smtClean="0"/>
              <a:t>…structured implementation</a:t>
            </a:r>
            <a:endParaRPr lang="en-US" b="1" dirty="0"/>
          </a:p>
        </p:txBody>
      </p:sp>
      <p:pic>
        <p:nvPicPr>
          <p:cNvPr id="5125" name="Picture 5" descr="C:\Users\ekachergis\AppData\Local\Microsoft\Windows\Temporary Internet Files\Content.IE5\70PPTDFA\MC90036735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6371" y="2819400"/>
            <a:ext cx="6760581" cy="27143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35622" y="5638800"/>
            <a:ext cx="2902077" cy="369332"/>
          </a:xfrm>
          <a:prstGeom prst="rect">
            <a:avLst/>
          </a:prstGeom>
          <a:solidFill>
            <a:schemeClr val="tx1">
              <a:alpha val="66000"/>
            </a:schemeClr>
          </a:solidFill>
        </p:spPr>
        <p:txBody>
          <a:bodyPr wrap="none" rtlCol="0">
            <a:spAutoFit/>
          </a:bodyPr>
          <a:lstStyle/>
          <a:p>
            <a:r>
              <a:rPr lang="en-US" dirty="0" smtClean="0">
                <a:solidFill>
                  <a:schemeClr val="bg1"/>
                </a:solidFill>
              </a:rPr>
              <a:t>Develop monitoring program</a:t>
            </a:r>
            <a:endParaRPr lang="en-US" dirty="0">
              <a:solidFill>
                <a:schemeClr val="bg1"/>
              </a:solidFill>
            </a:endParaRPr>
          </a:p>
        </p:txBody>
      </p:sp>
      <p:sp>
        <p:nvSpPr>
          <p:cNvPr id="10" name="TextBox 9"/>
          <p:cNvSpPr txBox="1"/>
          <p:nvPr/>
        </p:nvSpPr>
        <p:spPr>
          <a:xfrm>
            <a:off x="3206740" y="5118312"/>
            <a:ext cx="3159839" cy="369332"/>
          </a:xfrm>
          <a:prstGeom prst="rect">
            <a:avLst/>
          </a:prstGeom>
          <a:solidFill>
            <a:schemeClr val="tx1">
              <a:alpha val="66000"/>
            </a:schemeClr>
          </a:solidFill>
        </p:spPr>
        <p:txBody>
          <a:bodyPr wrap="none" rtlCol="0">
            <a:spAutoFit/>
          </a:bodyPr>
          <a:lstStyle/>
          <a:p>
            <a:r>
              <a:rPr lang="en-US" dirty="0" smtClean="0">
                <a:solidFill>
                  <a:schemeClr val="bg1"/>
                </a:solidFill>
              </a:rPr>
              <a:t>Implement monitoring program</a:t>
            </a:r>
            <a:endParaRPr lang="en-US" dirty="0">
              <a:solidFill>
                <a:schemeClr val="bg1"/>
              </a:solidFill>
            </a:endParaRPr>
          </a:p>
        </p:txBody>
      </p:sp>
      <p:sp>
        <p:nvSpPr>
          <p:cNvPr id="12" name="TextBox 11"/>
          <p:cNvSpPr txBox="1"/>
          <p:nvPr/>
        </p:nvSpPr>
        <p:spPr>
          <a:xfrm>
            <a:off x="2514600" y="4630993"/>
            <a:ext cx="4512069" cy="369332"/>
          </a:xfrm>
          <a:prstGeom prst="rect">
            <a:avLst/>
          </a:prstGeom>
          <a:solidFill>
            <a:schemeClr val="tx1">
              <a:alpha val="66000"/>
            </a:schemeClr>
          </a:solidFill>
        </p:spPr>
        <p:txBody>
          <a:bodyPr wrap="none" rtlCol="0">
            <a:spAutoFit/>
          </a:bodyPr>
          <a:lstStyle/>
          <a:p>
            <a:r>
              <a:rPr lang="en-US" dirty="0" smtClean="0">
                <a:solidFill>
                  <a:schemeClr val="bg1"/>
                </a:solidFill>
              </a:rPr>
              <a:t>Evaluate data and adjust monitoring if needed</a:t>
            </a:r>
            <a:endParaRPr lang="en-US" dirty="0">
              <a:solidFill>
                <a:schemeClr val="bg1"/>
              </a:solidFill>
            </a:endParaRPr>
          </a:p>
        </p:txBody>
      </p:sp>
      <p:sp>
        <p:nvSpPr>
          <p:cNvPr id="13" name="TextBox 12"/>
          <p:cNvSpPr txBox="1"/>
          <p:nvPr/>
        </p:nvSpPr>
        <p:spPr>
          <a:xfrm>
            <a:off x="3429000" y="4176574"/>
            <a:ext cx="2787558" cy="369332"/>
          </a:xfrm>
          <a:prstGeom prst="rect">
            <a:avLst/>
          </a:prstGeom>
          <a:solidFill>
            <a:schemeClr val="tx1">
              <a:alpha val="66000"/>
            </a:schemeClr>
          </a:solidFill>
        </p:spPr>
        <p:txBody>
          <a:bodyPr wrap="none" rtlCol="0">
            <a:spAutoFit/>
          </a:bodyPr>
          <a:lstStyle/>
          <a:p>
            <a:r>
              <a:rPr lang="en-US" dirty="0" smtClean="0">
                <a:solidFill>
                  <a:schemeClr val="bg1"/>
                </a:solidFill>
              </a:rPr>
              <a:t>Repeat monitoring annually</a:t>
            </a:r>
            <a:endParaRPr lang="en-US" dirty="0">
              <a:solidFill>
                <a:schemeClr val="bg1"/>
              </a:solidFill>
            </a:endParaRPr>
          </a:p>
        </p:txBody>
      </p:sp>
      <p:sp>
        <p:nvSpPr>
          <p:cNvPr id="11" name="TextBox 10"/>
          <p:cNvSpPr txBox="1"/>
          <p:nvPr/>
        </p:nvSpPr>
        <p:spPr>
          <a:xfrm>
            <a:off x="2714896" y="3669268"/>
            <a:ext cx="4096121" cy="369332"/>
          </a:xfrm>
          <a:prstGeom prst="rect">
            <a:avLst/>
          </a:prstGeom>
          <a:solidFill>
            <a:schemeClr val="tx1">
              <a:alpha val="66000"/>
            </a:schemeClr>
          </a:solidFill>
        </p:spPr>
        <p:txBody>
          <a:bodyPr wrap="none" rtlCol="0">
            <a:spAutoFit/>
          </a:bodyPr>
          <a:lstStyle/>
          <a:p>
            <a:r>
              <a:rPr lang="en-US" dirty="0" smtClean="0">
                <a:solidFill>
                  <a:schemeClr val="bg1"/>
                </a:solidFill>
              </a:rPr>
              <a:t>Use data to inform adaptive management</a:t>
            </a:r>
            <a:endParaRPr lang="en-US" dirty="0">
              <a:solidFill>
                <a:schemeClr val="bg1"/>
              </a:solidFill>
            </a:endParaRPr>
          </a:p>
        </p:txBody>
      </p:sp>
    </p:spTree>
    <p:extLst>
      <p:ext uri="{BB962C8B-B14F-4D97-AF65-F5344CB8AC3E}">
        <p14:creationId xmlns:p14="http://schemas.microsoft.com/office/powerpoint/2010/main" val="309114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2" grpId="0" animBg="1"/>
      <p:bldP spid="13"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200" y="2274279"/>
            <a:ext cx="2590800" cy="152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rPr>
              <a:t>AIM</a:t>
            </a:r>
          </a:p>
          <a:p>
            <a:pPr algn="ctr"/>
            <a:r>
              <a:rPr lang="en-US" sz="3600" b="1" dirty="0" smtClean="0">
                <a:solidFill>
                  <a:schemeClr val="bg1"/>
                </a:solidFill>
              </a:rPr>
              <a:t>Data</a:t>
            </a:r>
            <a:endParaRPr lang="en-US" sz="3600" b="1" dirty="0">
              <a:solidFill>
                <a:schemeClr val="tx1"/>
              </a:solidFill>
            </a:endParaRPr>
          </a:p>
        </p:txBody>
      </p:sp>
      <p:pic>
        <p:nvPicPr>
          <p:cNvPr id="7" name="Picture 6" descr="http://www.ars.usda.gov/is/graphics/photos/300dpi/kesa/d2018-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060" t="20269" r="-1"/>
          <a:stretch/>
        </p:blipFill>
        <p:spPr bwMode="auto">
          <a:xfrm>
            <a:off x="5943601" y="228600"/>
            <a:ext cx="2350710" cy="1752600"/>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5943600" y="2101279"/>
            <a:ext cx="3077979" cy="1869999"/>
            <a:chOff x="638171" y="2397201"/>
            <a:chExt cx="2790830" cy="1606397"/>
          </a:xfrm>
        </p:grpSpPr>
        <p:pic>
          <p:nvPicPr>
            <p:cNvPr id="10"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385"/>
            <a:stretch/>
          </p:blipFill>
          <p:spPr bwMode="auto">
            <a:xfrm>
              <a:off x="638171" y="2397201"/>
              <a:ext cx="2133600" cy="1606397"/>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cxnSp>
          <p:nvCxnSpPr>
            <p:cNvPr id="11" name="Straight Arrow Connector 10"/>
            <p:cNvCxnSpPr>
              <a:endCxn id="10" idx="3"/>
            </p:cNvCxnSpPr>
            <p:nvPr/>
          </p:nvCxnSpPr>
          <p:spPr>
            <a:xfrm flipH="1" flipV="1">
              <a:off x="2771771" y="3200400"/>
              <a:ext cx="657230" cy="457202"/>
            </a:xfrm>
            <a:prstGeom prst="straightConnector1">
              <a:avLst/>
            </a:prstGeom>
            <a:ln w="25400">
              <a:solidFill>
                <a:schemeClr val="bg1"/>
              </a:solidFill>
              <a:headEnd type="oval"/>
              <a:tailEnd type="arrow"/>
            </a:ln>
          </p:spPr>
          <p:style>
            <a:lnRef idx="1">
              <a:schemeClr val="accent1"/>
            </a:lnRef>
            <a:fillRef idx="0">
              <a:schemeClr val="accent1"/>
            </a:fillRef>
            <a:effectRef idx="0">
              <a:schemeClr val="accent1"/>
            </a:effectRef>
            <a:fontRef idx="minor">
              <a:schemeClr val="tx1"/>
            </a:fontRef>
          </p:style>
        </p:cxnSp>
      </p:grpSp>
      <p:pic>
        <p:nvPicPr>
          <p:cNvPr id="13" name="Picture 2" descr="http://www.ars.usda.gov/is/graphics/photos/300dpi/kesa/k39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070" t="16139" r="21506" b="23436"/>
          <a:stretch/>
        </p:blipFill>
        <p:spPr bwMode="auto">
          <a:xfrm>
            <a:off x="5962267" y="4109624"/>
            <a:ext cx="2329123" cy="1752600"/>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18" name="Title 1"/>
          <p:cNvSpPr txBox="1">
            <a:spLocks/>
          </p:cNvSpPr>
          <p:nvPr/>
        </p:nvSpPr>
        <p:spPr>
          <a:xfrm>
            <a:off x="0" y="6152091"/>
            <a:ext cx="9144001" cy="705909"/>
          </a:xfrm>
          <a:prstGeom prst="rect">
            <a:avLst/>
          </a:prstGeom>
          <a:solidFill>
            <a:schemeClr val="tx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i="1" dirty="0" smtClean="0">
                <a:solidFill>
                  <a:schemeClr val="bg1"/>
                </a:solidFill>
              </a:rPr>
              <a:t>Collect data once, use it many times.</a:t>
            </a:r>
            <a:endParaRPr lang="en-US" sz="4000" b="1" i="1" dirty="0">
              <a:solidFill>
                <a:schemeClr val="bg1"/>
              </a:solidFill>
            </a:endParaRPr>
          </a:p>
        </p:txBody>
      </p:sp>
      <p:cxnSp>
        <p:nvCxnSpPr>
          <p:cNvPr id="3" name="Straight Arrow Connector 2"/>
          <p:cNvCxnSpPr>
            <a:stCxn id="5" idx="3"/>
            <a:endCxn id="7" idx="1"/>
          </p:cNvCxnSpPr>
          <p:nvPr/>
        </p:nvCxnSpPr>
        <p:spPr>
          <a:xfrm flipV="1">
            <a:off x="3429000" y="1104900"/>
            <a:ext cx="2514601" cy="193137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3"/>
            <a:endCxn id="10" idx="1"/>
          </p:cNvCxnSpPr>
          <p:nvPr/>
        </p:nvCxnSpPr>
        <p:spPr>
          <a:xfrm>
            <a:off x="3429000" y="3036279"/>
            <a:ext cx="251460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5" idx="3"/>
            <a:endCxn id="13" idx="1"/>
          </p:cNvCxnSpPr>
          <p:nvPr/>
        </p:nvCxnSpPr>
        <p:spPr>
          <a:xfrm>
            <a:off x="3429000" y="3036279"/>
            <a:ext cx="2533267" cy="194964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67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AIM Applications</a:t>
            </a:r>
            <a:endParaRPr lang="en-US" b="1" dirty="0"/>
          </a:p>
        </p:txBody>
      </p:sp>
      <p:sp>
        <p:nvSpPr>
          <p:cNvPr id="3" name="Content Placeholder 2"/>
          <p:cNvSpPr>
            <a:spLocks noGrp="1"/>
          </p:cNvSpPr>
          <p:nvPr>
            <p:ph idx="1"/>
          </p:nvPr>
        </p:nvSpPr>
        <p:spPr>
          <a:xfrm>
            <a:off x="-381000" y="2332037"/>
            <a:ext cx="8229600" cy="4525963"/>
          </a:xfrm>
        </p:spPr>
        <p:txBody>
          <a:bodyPr>
            <a:normAutofit/>
          </a:bodyPr>
          <a:lstStyle/>
          <a:p>
            <a:pPr marL="0" indent="0" algn="r">
              <a:buNone/>
            </a:pPr>
            <a:r>
              <a:rPr lang="en-US" dirty="0" smtClean="0"/>
              <a:t>National Condition of Rangelands</a:t>
            </a:r>
          </a:p>
          <a:p>
            <a:pPr marL="0" indent="0" algn="r">
              <a:buNone/>
            </a:pPr>
            <a:r>
              <a:rPr lang="en-US" dirty="0" smtClean="0"/>
              <a:t>Sage Grouse Habitat</a:t>
            </a:r>
          </a:p>
          <a:p>
            <a:pPr marL="0" indent="0" algn="r">
              <a:buNone/>
            </a:pPr>
            <a:r>
              <a:rPr lang="en-US" dirty="0" smtClean="0"/>
              <a:t>Effectiveness of Management Plans</a:t>
            </a:r>
          </a:p>
          <a:p>
            <a:pPr marL="0" indent="0" algn="r">
              <a:buNone/>
            </a:pPr>
            <a:r>
              <a:rPr lang="en-US" dirty="0"/>
              <a:t>Solar Energy </a:t>
            </a:r>
            <a:r>
              <a:rPr lang="en-US" dirty="0" smtClean="0"/>
              <a:t>Development</a:t>
            </a:r>
          </a:p>
          <a:p>
            <a:pPr marL="0" indent="0" algn="r">
              <a:buNone/>
            </a:pPr>
            <a:r>
              <a:rPr lang="en-US" dirty="0" smtClean="0"/>
              <a:t>Emergency Stabilization and Rehabilitation</a:t>
            </a:r>
          </a:p>
          <a:p>
            <a:pPr marL="0" indent="0" algn="r">
              <a:buNone/>
            </a:pPr>
            <a:r>
              <a:rPr lang="en-US" dirty="0" smtClean="0"/>
              <a:t>Grazing Management</a:t>
            </a:r>
          </a:p>
          <a:p>
            <a:pPr algn="r"/>
            <a:endParaRPr lang="en-US" dirty="0" smtClean="0"/>
          </a:p>
          <a:p>
            <a:pPr algn="r"/>
            <a:endParaRPr lang="en-US" dirty="0"/>
          </a:p>
        </p:txBody>
      </p:sp>
      <p:sp>
        <p:nvSpPr>
          <p:cNvPr id="4" name="Down Arrow 3"/>
          <p:cNvSpPr/>
          <p:nvPr/>
        </p:nvSpPr>
        <p:spPr>
          <a:xfrm rot="10800000">
            <a:off x="7740591" y="1828800"/>
            <a:ext cx="762000" cy="3962400"/>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rot="5400000">
            <a:off x="7593366" y="3813300"/>
            <a:ext cx="1090363" cy="523220"/>
          </a:xfrm>
          <a:prstGeom prst="rect">
            <a:avLst/>
          </a:prstGeom>
          <a:noFill/>
        </p:spPr>
        <p:txBody>
          <a:bodyPr wrap="none" rtlCol="0">
            <a:spAutoFit/>
          </a:bodyPr>
          <a:lstStyle/>
          <a:p>
            <a:r>
              <a:rPr lang="en-US" sz="2800" b="1" dirty="0" smtClean="0">
                <a:solidFill>
                  <a:schemeClr val="bg1"/>
                </a:solidFill>
              </a:rPr>
              <a:t>SCALE</a:t>
            </a:r>
            <a:endParaRPr lang="en-US" sz="2800" b="1" dirty="0">
              <a:solidFill>
                <a:schemeClr val="bg1"/>
              </a:solidFill>
            </a:endParaRPr>
          </a:p>
        </p:txBody>
      </p:sp>
    </p:spTree>
    <p:extLst>
      <p:ext uri="{BB962C8B-B14F-4D97-AF65-F5344CB8AC3E}">
        <p14:creationId xmlns:p14="http://schemas.microsoft.com/office/powerpoint/2010/main" val="1826342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 5"/>
          <p:cNvGraphicFramePr/>
          <p:nvPr>
            <p:extLst>
              <p:ext uri="{D42A27DB-BD31-4B8C-83A1-F6EECF244321}">
                <p14:modId xmlns:p14="http://schemas.microsoft.com/office/powerpoint/2010/main" val="98701594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124" name="TextBox 6"/>
          <p:cNvSpPr txBox="1">
            <a:spLocks noChangeArrowheads="1"/>
          </p:cNvSpPr>
          <p:nvPr/>
        </p:nvSpPr>
        <p:spPr bwMode="auto">
          <a:xfrm>
            <a:off x="533400" y="228600"/>
            <a:ext cx="8077200" cy="646113"/>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3600" b="1" dirty="0">
                <a:solidFill>
                  <a:schemeClr val="bg1"/>
                </a:solidFill>
              </a:rPr>
              <a:t>BLM Fundamentals of Land Health</a:t>
            </a:r>
          </a:p>
        </p:txBody>
      </p:sp>
    </p:spTree>
    <p:extLst>
      <p:ext uri="{BB962C8B-B14F-4D97-AF65-F5344CB8AC3E}">
        <p14:creationId xmlns:p14="http://schemas.microsoft.com/office/powerpoint/2010/main" val="24090165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ilmnirm3ds2\nc\Users\ekachergis\My Documents\AIM\Old Sharepoint\Shared Documents\NLCS Pictures\co-gunnison gorge nca-53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833" y="-211974"/>
            <a:ext cx="10822458" cy="7212264"/>
          </a:xfrm>
          <a:prstGeom prst="rect">
            <a:avLst/>
          </a:prstGeom>
          <a:noFill/>
          <a:extLst>
            <a:ext uri="{909E8E84-426E-40DD-AFC4-6F175D3DCCD1}">
              <a14:hiddenFill xmlns:a14="http://schemas.microsoft.com/office/drawing/2010/main">
                <a:solidFill>
                  <a:srgbClr val="FFFFFF"/>
                </a:solidFill>
              </a14:hiddenFill>
            </a:ext>
          </a:extLst>
        </p:spPr>
      </p:pic>
      <p:sp>
        <p:nvSpPr>
          <p:cNvPr id="2051" name="Rectangle 2"/>
          <p:cNvSpPr>
            <a:spLocks noGrp="1" noChangeArrowheads="1"/>
          </p:cNvSpPr>
          <p:nvPr>
            <p:ph type="ctrTitle"/>
          </p:nvPr>
        </p:nvSpPr>
        <p:spPr>
          <a:xfrm>
            <a:off x="773113" y="5791200"/>
            <a:ext cx="7162800" cy="922948"/>
          </a:xfrm>
          <a:solidFill>
            <a:schemeClr val="tx1"/>
          </a:solidFill>
        </p:spPr>
        <p:txBody>
          <a:bodyPr>
            <a:normAutofit/>
          </a:bodyPr>
          <a:lstStyle/>
          <a:p>
            <a:pPr eaLnBrk="1" hangingPunct="1"/>
            <a:r>
              <a:rPr lang="en-US" sz="4000" b="1" dirty="0" smtClean="0">
                <a:solidFill>
                  <a:schemeClr val="bg1"/>
                </a:solidFill>
              </a:rPr>
              <a:t>Adaptive Management</a:t>
            </a:r>
          </a:p>
        </p:txBody>
      </p:sp>
      <p:sp>
        <p:nvSpPr>
          <p:cNvPr id="7" name="Arc 6"/>
          <p:cNvSpPr/>
          <p:nvPr/>
        </p:nvSpPr>
        <p:spPr>
          <a:xfrm>
            <a:off x="2676525" y="1600200"/>
            <a:ext cx="3698875" cy="41116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Arc 7"/>
          <p:cNvSpPr/>
          <p:nvPr/>
        </p:nvSpPr>
        <p:spPr>
          <a:xfrm rot="5759852">
            <a:off x="2674144" y="1683544"/>
            <a:ext cx="3629025" cy="3894137"/>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Arc 8"/>
          <p:cNvSpPr/>
          <p:nvPr/>
        </p:nvSpPr>
        <p:spPr>
          <a:xfrm rot="12477014">
            <a:off x="2703664" y="1641561"/>
            <a:ext cx="4743564" cy="4013375"/>
          </a:xfrm>
          <a:prstGeom prst="arc">
            <a:avLst>
              <a:gd name="adj1" fmla="val 16200000"/>
              <a:gd name="adj2" fmla="val 2455156"/>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Arc 9"/>
          <p:cNvSpPr/>
          <p:nvPr/>
        </p:nvSpPr>
        <p:spPr>
          <a:xfrm rot="19826146">
            <a:off x="2500313" y="2814638"/>
            <a:ext cx="3708400" cy="49879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7" name="TextBox 1"/>
          <p:cNvSpPr txBox="1">
            <a:spLocks noChangeArrowheads="1"/>
          </p:cNvSpPr>
          <p:nvPr/>
        </p:nvSpPr>
        <p:spPr bwMode="auto">
          <a:xfrm rot="2544676">
            <a:off x="5376863" y="1930400"/>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PLAN</a:t>
            </a:r>
          </a:p>
        </p:txBody>
      </p:sp>
      <p:sp>
        <p:nvSpPr>
          <p:cNvPr id="2058" name="TextBox 11"/>
          <p:cNvSpPr txBox="1">
            <a:spLocks noChangeArrowheads="1"/>
          </p:cNvSpPr>
          <p:nvPr/>
        </p:nvSpPr>
        <p:spPr bwMode="auto">
          <a:xfrm rot="-2681811">
            <a:off x="5670550" y="4678363"/>
            <a:ext cx="53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DO</a:t>
            </a:r>
          </a:p>
        </p:txBody>
      </p:sp>
      <p:sp>
        <p:nvSpPr>
          <p:cNvPr id="2059" name="TextBox 12"/>
          <p:cNvSpPr txBox="1">
            <a:spLocks noChangeArrowheads="1"/>
          </p:cNvSpPr>
          <p:nvPr/>
        </p:nvSpPr>
        <p:spPr bwMode="auto">
          <a:xfrm rot="1433497">
            <a:off x="4059238" y="2968625"/>
            <a:ext cx="1279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ADJUST</a:t>
            </a:r>
          </a:p>
        </p:txBody>
      </p:sp>
      <p:sp>
        <p:nvSpPr>
          <p:cNvPr id="2060" name="TextBox 13"/>
          <p:cNvSpPr txBox="1">
            <a:spLocks noChangeArrowheads="1"/>
          </p:cNvSpPr>
          <p:nvPr/>
        </p:nvSpPr>
        <p:spPr bwMode="auto">
          <a:xfrm rot="-5400000">
            <a:off x="2167732" y="3121819"/>
            <a:ext cx="1281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LEARN</a:t>
            </a:r>
          </a:p>
        </p:txBody>
      </p:sp>
      <p:sp>
        <p:nvSpPr>
          <p:cNvPr id="13" name="TextBox 6"/>
          <p:cNvSpPr txBox="1">
            <a:spLocks noChangeArrowheads="1"/>
          </p:cNvSpPr>
          <p:nvPr/>
        </p:nvSpPr>
        <p:spPr bwMode="auto">
          <a:xfrm>
            <a:off x="6152467" y="1676400"/>
            <a:ext cx="2686733" cy="1015663"/>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b="1" dirty="0" smtClean="0">
                <a:solidFill>
                  <a:schemeClr val="bg1"/>
                </a:solidFill>
              </a:rPr>
              <a:t>Objectives based on BLM Land Health Fundamentals</a:t>
            </a:r>
            <a:endParaRPr lang="en-US" sz="2000" b="1" dirty="0">
              <a:solidFill>
                <a:schemeClr val="bg1"/>
              </a:solidFill>
            </a:endParaRPr>
          </a:p>
        </p:txBody>
      </p:sp>
      <p:sp>
        <p:nvSpPr>
          <p:cNvPr id="16" name="TextBox 6"/>
          <p:cNvSpPr txBox="1">
            <a:spLocks noChangeArrowheads="1"/>
          </p:cNvSpPr>
          <p:nvPr/>
        </p:nvSpPr>
        <p:spPr bwMode="auto">
          <a:xfrm>
            <a:off x="914400" y="2363664"/>
            <a:ext cx="1941840" cy="400110"/>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b="1" dirty="0" smtClean="0">
                <a:solidFill>
                  <a:schemeClr val="bg1"/>
                </a:solidFill>
              </a:rPr>
              <a:t>Monitoring</a:t>
            </a:r>
            <a:endParaRPr lang="en-US" sz="2000" b="1" dirty="0">
              <a:solidFill>
                <a:schemeClr val="bg1"/>
              </a:solidFill>
            </a:endParaRPr>
          </a:p>
        </p:txBody>
      </p:sp>
    </p:spTree>
    <p:extLst>
      <p:ext uri="{BB962C8B-B14F-4D97-AF65-F5344CB8AC3E}">
        <p14:creationId xmlns:p14="http://schemas.microsoft.com/office/powerpoint/2010/main" val="311877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ilmnirm3ds2\nc\Users\ekachergis\My Documents\AIM\Old Sharepoint\Shared Documents\NLCS Pictures\co-gunnison gorge nca-53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833" y="-211974"/>
            <a:ext cx="10822458" cy="7212264"/>
          </a:xfrm>
          <a:prstGeom prst="rect">
            <a:avLst/>
          </a:prstGeom>
          <a:noFill/>
          <a:extLst>
            <a:ext uri="{909E8E84-426E-40DD-AFC4-6F175D3DCCD1}">
              <a14:hiddenFill xmlns:a14="http://schemas.microsoft.com/office/drawing/2010/main">
                <a:solidFill>
                  <a:srgbClr val="FFFFFF"/>
                </a:solidFill>
              </a14:hiddenFill>
            </a:ext>
          </a:extLst>
        </p:spPr>
      </p:pic>
      <p:sp>
        <p:nvSpPr>
          <p:cNvPr id="2051" name="Rectangle 2"/>
          <p:cNvSpPr>
            <a:spLocks noGrp="1" noChangeArrowheads="1"/>
          </p:cNvSpPr>
          <p:nvPr>
            <p:ph type="ctrTitle"/>
          </p:nvPr>
        </p:nvSpPr>
        <p:spPr>
          <a:xfrm>
            <a:off x="1024615" y="5791200"/>
            <a:ext cx="7162800" cy="922948"/>
          </a:xfrm>
          <a:solidFill>
            <a:schemeClr val="tx1"/>
          </a:solidFill>
        </p:spPr>
        <p:txBody>
          <a:bodyPr>
            <a:normAutofit/>
          </a:bodyPr>
          <a:lstStyle/>
          <a:p>
            <a:pPr eaLnBrk="1" hangingPunct="1"/>
            <a:r>
              <a:rPr lang="en-US" sz="4000" b="1" dirty="0" smtClean="0">
                <a:solidFill>
                  <a:schemeClr val="bg1"/>
                </a:solidFill>
              </a:rPr>
              <a:t>Adaptive Management</a:t>
            </a:r>
          </a:p>
        </p:txBody>
      </p:sp>
      <p:sp>
        <p:nvSpPr>
          <p:cNvPr id="7" name="Arc 6"/>
          <p:cNvSpPr/>
          <p:nvPr/>
        </p:nvSpPr>
        <p:spPr>
          <a:xfrm>
            <a:off x="2676525" y="1600200"/>
            <a:ext cx="3698875" cy="41116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Arc 7"/>
          <p:cNvSpPr/>
          <p:nvPr/>
        </p:nvSpPr>
        <p:spPr>
          <a:xfrm rot="5759852">
            <a:off x="2674144" y="1683544"/>
            <a:ext cx="3629025" cy="3894137"/>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Arc 8"/>
          <p:cNvSpPr/>
          <p:nvPr/>
        </p:nvSpPr>
        <p:spPr>
          <a:xfrm rot="12477014">
            <a:off x="2703664" y="1641561"/>
            <a:ext cx="4743564" cy="4013375"/>
          </a:xfrm>
          <a:prstGeom prst="arc">
            <a:avLst>
              <a:gd name="adj1" fmla="val 16200000"/>
              <a:gd name="adj2" fmla="val 2455156"/>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Arc 9"/>
          <p:cNvSpPr/>
          <p:nvPr/>
        </p:nvSpPr>
        <p:spPr>
          <a:xfrm rot="19826146">
            <a:off x="2500313" y="2814638"/>
            <a:ext cx="3708400" cy="49879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7" name="TextBox 1"/>
          <p:cNvSpPr txBox="1">
            <a:spLocks noChangeArrowheads="1"/>
          </p:cNvSpPr>
          <p:nvPr/>
        </p:nvSpPr>
        <p:spPr bwMode="auto">
          <a:xfrm rot="2544676">
            <a:off x="5376863" y="1930400"/>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PLAN</a:t>
            </a:r>
          </a:p>
        </p:txBody>
      </p:sp>
      <p:sp>
        <p:nvSpPr>
          <p:cNvPr id="2058" name="TextBox 11"/>
          <p:cNvSpPr txBox="1">
            <a:spLocks noChangeArrowheads="1"/>
          </p:cNvSpPr>
          <p:nvPr/>
        </p:nvSpPr>
        <p:spPr bwMode="auto">
          <a:xfrm rot="-2681811">
            <a:off x="5670550" y="4678363"/>
            <a:ext cx="53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DO</a:t>
            </a:r>
          </a:p>
        </p:txBody>
      </p:sp>
      <p:sp>
        <p:nvSpPr>
          <p:cNvPr id="2059" name="TextBox 12"/>
          <p:cNvSpPr txBox="1">
            <a:spLocks noChangeArrowheads="1"/>
          </p:cNvSpPr>
          <p:nvPr/>
        </p:nvSpPr>
        <p:spPr bwMode="auto">
          <a:xfrm rot="1433497">
            <a:off x="4059238" y="2968625"/>
            <a:ext cx="1279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ADJUST</a:t>
            </a:r>
          </a:p>
        </p:txBody>
      </p:sp>
      <p:sp>
        <p:nvSpPr>
          <p:cNvPr id="2060" name="TextBox 13"/>
          <p:cNvSpPr txBox="1">
            <a:spLocks noChangeArrowheads="1"/>
          </p:cNvSpPr>
          <p:nvPr/>
        </p:nvSpPr>
        <p:spPr bwMode="auto">
          <a:xfrm rot="-5400000">
            <a:off x="2167732" y="3121819"/>
            <a:ext cx="1281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LEARN</a:t>
            </a:r>
          </a:p>
        </p:txBody>
      </p:sp>
      <p:sp>
        <p:nvSpPr>
          <p:cNvPr id="14" name="TextBox 6"/>
          <p:cNvSpPr txBox="1">
            <a:spLocks noChangeArrowheads="1"/>
          </p:cNvSpPr>
          <p:nvPr/>
        </p:nvSpPr>
        <p:spPr bwMode="auto">
          <a:xfrm>
            <a:off x="914400" y="2363664"/>
            <a:ext cx="1941840" cy="400110"/>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b="1" dirty="0" smtClean="0">
                <a:solidFill>
                  <a:schemeClr val="bg1"/>
                </a:solidFill>
              </a:rPr>
              <a:t>Monitoring</a:t>
            </a:r>
            <a:endParaRPr lang="en-US" sz="2000" b="1" dirty="0">
              <a:solidFill>
                <a:schemeClr val="bg1"/>
              </a:solidFill>
            </a:endParaRPr>
          </a:p>
        </p:txBody>
      </p:sp>
      <p:grpSp>
        <p:nvGrpSpPr>
          <p:cNvPr id="29" name="Group 28"/>
          <p:cNvGrpSpPr/>
          <p:nvPr/>
        </p:nvGrpSpPr>
        <p:grpSpPr>
          <a:xfrm>
            <a:off x="975748" y="88573"/>
            <a:ext cx="7412011" cy="5435360"/>
            <a:chOff x="975748" y="88573"/>
            <a:chExt cx="7412011" cy="5435360"/>
          </a:xfrm>
        </p:grpSpPr>
        <p:grpSp>
          <p:nvGrpSpPr>
            <p:cNvPr id="30" name="Group 29"/>
            <p:cNvGrpSpPr/>
            <p:nvPr/>
          </p:nvGrpSpPr>
          <p:grpSpPr>
            <a:xfrm>
              <a:off x="975748" y="88573"/>
              <a:ext cx="7412011" cy="5435360"/>
              <a:chOff x="975748" y="88573"/>
              <a:chExt cx="7412011" cy="5435360"/>
            </a:xfrm>
          </p:grpSpPr>
          <p:grpSp>
            <p:nvGrpSpPr>
              <p:cNvPr id="32" name="Group 31"/>
              <p:cNvGrpSpPr/>
              <p:nvPr/>
            </p:nvGrpSpPr>
            <p:grpSpPr>
              <a:xfrm>
                <a:off x="975748" y="763966"/>
                <a:ext cx="7412011" cy="4759967"/>
                <a:chOff x="1134463" y="581432"/>
                <a:chExt cx="7412011" cy="4759967"/>
              </a:xfrm>
            </p:grpSpPr>
            <p:pic>
              <p:nvPicPr>
                <p:cNvPr id="34" name="Picture 33" descr="http://www.ars.usda.gov/is/graphics/photos/300dpi/kesa/d2018-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060" t="20269" r="-1"/>
                <a:stretch/>
              </p:blipFill>
              <p:spPr bwMode="auto">
                <a:xfrm>
                  <a:off x="1361370" y="581432"/>
                  <a:ext cx="1772160" cy="1321255"/>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35" name="Picture 3"/>
                <p:cNvPicPr>
                  <a:picLocks noChangeAspect="1"/>
                </p:cNvPicPr>
                <p:nvPr/>
              </p:nvPicPr>
              <p:blipFill rotWithShape="1">
                <a:blip r:embed="rId5" cstate="print">
                  <a:extLst>
                    <a:ext uri="{28A0092B-C50C-407E-A947-70E740481C1C}">
                      <a14:useLocalDpi xmlns:a14="http://schemas.microsoft.com/office/drawing/2010/main" val="0"/>
                    </a:ext>
                  </a:extLst>
                </a:blip>
                <a:srcRect r="385"/>
                <a:stretch/>
              </p:blipFill>
              <p:spPr bwMode="auto">
                <a:xfrm>
                  <a:off x="1134463" y="4020144"/>
                  <a:ext cx="1662610" cy="132125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6" name="Picture 2" descr="http://www.ars.usda.gov/is/graphics/photos/300dpi/kesa/k3912-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070" t="16139" r="21506" b="23436"/>
                <a:stretch/>
              </p:blipFill>
              <p:spPr bwMode="auto">
                <a:xfrm>
                  <a:off x="6790588" y="3677451"/>
                  <a:ext cx="1755886" cy="1321255"/>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grpSp>
          <p:pic>
            <p:nvPicPr>
              <p:cNvPr id="33" name="Picture 2" descr="http://www.blm.gov/photos/netpub/server.np?preview=927&amp;site=BLM&amp;catalog=catalo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709" t="21871" r="12251" b="418"/>
              <a:stretch/>
            </p:blipFill>
            <p:spPr bwMode="auto">
              <a:xfrm>
                <a:off x="5461928" y="88573"/>
                <a:ext cx="1826943" cy="1388787"/>
              </a:xfrm>
              <a:prstGeom prst="rect">
                <a:avLst/>
              </a:prstGeom>
              <a:noFill/>
              <a:ln w="31750">
                <a:solidFill>
                  <a:schemeClr val="bg1"/>
                </a:solidFill>
              </a:ln>
              <a:extLst>
                <a:ext uri="{909E8E84-426E-40DD-AFC4-6F175D3DCCD1}">
                  <a14:hiddenFill xmlns:a14="http://schemas.microsoft.com/office/drawing/2010/main">
                    <a:solidFill>
                      <a:srgbClr val="FFFFFF"/>
                    </a:solidFill>
                  </a14:hiddenFill>
                </a:ext>
              </a:extLst>
            </p:spPr>
          </p:pic>
        </p:grpSp>
        <p:pic>
          <p:nvPicPr>
            <p:cNvPr id="31" name="Picture 10" descr="Soil Aggregates"/>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4367"/>
            <a:stretch/>
          </p:blipFill>
          <p:spPr bwMode="auto">
            <a:xfrm>
              <a:off x="3352800" y="88573"/>
              <a:ext cx="1577976" cy="1189115"/>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grpSp>
      <p:sp>
        <p:nvSpPr>
          <p:cNvPr id="21" name="TextBox 6"/>
          <p:cNvSpPr txBox="1">
            <a:spLocks noChangeArrowheads="1"/>
          </p:cNvSpPr>
          <p:nvPr/>
        </p:nvSpPr>
        <p:spPr bwMode="auto">
          <a:xfrm>
            <a:off x="6152467" y="1676400"/>
            <a:ext cx="2686733" cy="1015663"/>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b="1" dirty="0" smtClean="0">
                <a:solidFill>
                  <a:schemeClr val="bg1"/>
                </a:solidFill>
              </a:rPr>
              <a:t>Objectives based on BLM Land Health Fundamentals</a:t>
            </a:r>
            <a:endParaRPr lang="en-US" sz="2000" b="1" dirty="0">
              <a:solidFill>
                <a:schemeClr val="bg1"/>
              </a:solidFill>
            </a:endParaRPr>
          </a:p>
        </p:txBody>
      </p:sp>
    </p:spTree>
    <p:extLst>
      <p:ext uri="{BB962C8B-B14F-4D97-AF65-F5344CB8AC3E}">
        <p14:creationId xmlns:p14="http://schemas.microsoft.com/office/powerpoint/2010/main" val="128395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9592" t="24352" r="12257" b="7308"/>
          <a:stretch/>
        </p:blipFill>
        <p:spPr bwMode="auto">
          <a:xfrm>
            <a:off x="729145" y="1"/>
            <a:ext cx="7759704" cy="688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rc 6"/>
          <p:cNvSpPr/>
          <p:nvPr/>
        </p:nvSpPr>
        <p:spPr>
          <a:xfrm>
            <a:off x="2676525" y="1600200"/>
            <a:ext cx="3698875" cy="41116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 name="Arc 7"/>
          <p:cNvSpPr/>
          <p:nvPr/>
        </p:nvSpPr>
        <p:spPr>
          <a:xfrm rot="5759852">
            <a:off x="2674144" y="1683544"/>
            <a:ext cx="3629025" cy="3894137"/>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Arc 8"/>
          <p:cNvSpPr/>
          <p:nvPr/>
        </p:nvSpPr>
        <p:spPr>
          <a:xfrm rot="12477014">
            <a:off x="2703664" y="1641561"/>
            <a:ext cx="4743564" cy="4013375"/>
          </a:xfrm>
          <a:prstGeom prst="arc">
            <a:avLst>
              <a:gd name="adj1" fmla="val 16200000"/>
              <a:gd name="adj2" fmla="val 2455156"/>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 name="Arc 9"/>
          <p:cNvSpPr/>
          <p:nvPr/>
        </p:nvSpPr>
        <p:spPr>
          <a:xfrm rot="19826146">
            <a:off x="2500313" y="2814638"/>
            <a:ext cx="3708400" cy="4987925"/>
          </a:xfrm>
          <a:prstGeom prst="arc">
            <a:avLst/>
          </a:prstGeom>
          <a:noFill/>
          <a:ln w="254000">
            <a:solidFill>
              <a:srgbClr val="648E3E">
                <a:alpha val="69804"/>
              </a:srgb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7" name="TextBox 1"/>
          <p:cNvSpPr txBox="1">
            <a:spLocks noChangeArrowheads="1"/>
          </p:cNvSpPr>
          <p:nvPr/>
        </p:nvSpPr>
        <p:spPr bwMode="auto">
          <a:xfrm rot="2544676">
            <a:off x="5376863" y="1930400"/>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PLAN</a:t>
            </a:r>
          </a:p>
        </p:txBody>
      </p:sp>
      <p:sp>
        <p:nvSpPr>
          <p:cNvPr id="2058" name="TextBox 11"/>
          <p:cNvSpPr txBox="1">
            <a:spLocks noChangeArrowheads="1"/>
          </p:cNvSpPr>
          <p:nvPr/>
        </p:nvSpPr>
        <p:spPr bwMode="auto">
          <a:xfrm rot="-2681811">
            <a:off x="5670550" y="4678363"/>
            <a:ext cx="530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DO</a:t>
            </a:r>
          </a:p>
        </p:txBody>
      </p:sp>
      <p:sp>
        <p:nvSpPr>
          <p:cNvPr id="2059" name="TextBox 12"/>
          <p:cNvSpPr txBox="1">
            <a:spLocks noChangeArrowheads="1"/>
          </p:cNvSpPr>
          <p:nvPr/>
        </p:nvSpPr>
        <p:spPr bwMode="auto">
          <a:xfrm rot="1433497">
            <a:off x="4059238" y="2968625"/>
            <a:ext cx="1279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ADJUST</a:t>
            </a:r>
          </a:p>
        </p:txBody>
      </p:sp>
      <p:sp>
        <p:nvSpPr>
          <p:cNvPr id="2060" name="TextBox 13"/>
          <p:cNvSpPr txBox="1">
            <a:spLocks noChangeArrowheads="1"/>
          </p:cNvSpPr>
          <p:nvPr/>
        </p:nvSpPr>
        <p:spPr bwMode="auto">
          <a:xfrm rot="-5400000">
            <a:off x="2167732" y="3121819"/>
            <a:ext cx="1281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dirty="0">
                <a:solidFill>
                  <a:schemeClr val="accent6">
                    <a:lumMod val="20000"/>
                    <a:lumOff val="80000"/>
                  </a:schemeClr>
                </a:solidFill>
              </a:rPr>
              <a:t>LEARN</a:t>
            </a:r>
          </a:p>
        </p:txBody>
      </p:sp>
      <p:sp>
        <p:nvSpPr>
          <p:cNvPr id="20" name="TextBox 6"/>
          <p:cNvSpPr txBox="1">
            <a:spLocks noChangeArrowheads="1"/>
          </p:cNvSpPr>
          <p:nvPr/>
        </p:nvSpPr>
        <p:spPr bwMode="auto">
          <a:xfrm>
            <a:off x="914400" y="2363664"/>
            <a:ext cx="1941840" cy="400110"/>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b="1" dirty="0" smtClean="0">
                <a:solidFill>
                  <a:schemeClr val="bg1"/>
                </a:solidFill>
              </a:rPr>
              <a:t>Monitoring</a:t>
            </a:r>
            <a:endParaRPr lang="en-US" sz="2000" b="1" dirty="0">
              <a:solidFill>
                <a:schemeClr val="bg1"/>
              </a:solidFill>
            </a:endParaRPr>
          </a:p>
        </p:txBody>
      </p:sp>
      <p:pic>
        <p:nvPicPr>
          <p:cNvPr id="27" name="Picture 26" descr="http://www.ars.usda.gov/is/graphics/photos/300dpi/kesa/d2018-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060" t="20269" r="-1"/>
          <a:stretch/>
        </p:blipFill>
        <p:spPr bwMode="auto">
          <a:xfrm>
            <a:off x="1202655" y="763966"/>
            <a:ext cx="1772160" cy="1321255"/>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29" name="Picture 3"/>
          <p:cNvPicPr>
            <a:picLocks noChangeAspect="1"/>
          </p:cNvPicPr>
          <p:nvPr/>
        </p:nvPicPr>
        <p:blipFill rotWithShape="1">
          <a:blip r:embed="rId5" cstate="print">
            <a:extLst>
              <a:ext uri="{28A0092B-C50C-407E-A947-70E740481C1C}">
                <a14:useLocalDpi xmlns:a14="http://schemas.microsoft.com/office/drawing/2010/main" val="0"/>
              </a:ext>
            </a:extLst>
          </a:blip>
          <a:srcRect r="385"/>
          <a:stretch/>
        </p:blipFill>
        <p:spPr bwMode="auto">
          <a:xfrm>
            <a:off x="975748" y="4202678"/>
            <a:ext cx="1662610" cy="1321255"/>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2" descr="http://www.ars.usda.gov/is/graphics/photos/300dpi/kesa/k3912-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070" t="16139" r="21506" b="23436"/>
          <a:stretch/>
        </p:blipFill>
        <p:spPr bwMode="auto">
          <a:xfrm>
            <a:off x="6631873" y="3859985"/>
            <a:ext cx="1755886" cy="1321255"/>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31" name="Picture 2" descr="http://www.blm.gov/photos/netpub/server.np?preview=927&amp;site=BLM&amp;catalog=catalo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709" t="21871" r="12251" b="418"/>
          <a:stretch/>
        </p:blipFill>
        <p:spPr bwMode="auto">
          <a:xfrm>
            <a:off x="5461928" y="88573"/>
            <a:ext cx="1826943" cy="1388787"/>
          </a:xfrm>
          <a:prstGeom prst="rect">
            <a:avLst/>
          </a:prstGeom>
          <a:noFill/>
          <a:ln w="31750">
            <a:solidFill>
              <a:schemeClr val="bg1"/>
            </a:solidFill>
          </a:ln>
          <a:extLst>
            <a:ext uri="{909E8E84-426E-40DD-AFC4-6F175D3DCCD1}">
              <a14:hiddenFill xmlns:a14="http://schemas.microsoft.com/office/drawing/2010/main">
                <a:solidFill>
                  <a:srgbClr val="FFFFFF"/>
                </a:solidFill>
              </a14:hiddenFill>
            </a:ext>
          </a:extLst>
        </p:spPr>
      </p:pic>
      <p:pic>
        <p:nvPicPr>
          <p:cNvPr id="32" name="Picture 10" descr="Soil Aggregates"/>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4367"/>
          <a:stretch/>
        </p:blipFill>
        <p:spPr bwMode="auto">
          <a:xfrm>
            <a:off x="3352800" y="88573"/>
            <a:ext cx="1577976" cy="1189115"/>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33" name="TextBox 6"/>
          <p:cNvSpPr txBox="1">
            <a:spLocks noChangeArrowheads="1"/>
          </p:cNvSpPr>
          <p:nvPr/>
        </p:nvSpPr>
        <p:spPr bwMode="auto">
          <a:xfrm>
            <a:off x="6152467" y="1676400"/>
            <a:ext cx="2686733" cy="1015663"/>
          </a:xfrm>
          <a:prstGeom prst="rect">
            <a:avLst/>
          </a:prstGeom>
          <a:solidFill>
            <a:schemeClr val="accent6">
              <a:lumMod val="75000"/>
            </a:schemeClr>
          </a:solidFill>
          <a:ln>
            <a:noFill/>
          </a:ln>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000" b="1" dirty="0" smtClean="0">
                <a:solidFill>
                  <a:schemeClr val="bg1"/>
                </a:solidFill>
              </a:rPr>
              <a:t>Objectives based on BLM Land Health Fundamentals</a:t>
            </a:r>
            <a:endParaRPr lang="en-US" sz="2000" b="1" dirty="0">
              <a:solidFill>
                <a:schemeClr val="bg1"/>
              </a:solidFill>
            </a:endParaRPr>
          </a:p>
        </p:txBody>
      </p:sp>
      <p:sp>
        <p:nvSpPr>
          <p:cNvPr id="21" name="Rectangle 2"/>
          <p:cNvSpPr txBox="1">
            <a:spLocks noChangeArrowheads="1"/>
          </p:cNvSpPr>
          <p:nvPr/>
        </p:nvSpPr>
        <p:spPr>
          <a:xfrm>
            <a:off x="1024615" y="5791200"/>
            <a:ext cx="7162800" cy="922948"/>
          </a:xfrm>
          <a:prstGeom prst="rect">
            <a:avLst/>
          </a:prstGeom>
          <a:solidFill>
            <a:schemeClr val="tx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chemeClr val="bg1"/>
                </a:solidFill>
              </a:rPr>
              <a:t>Adaptive Management</a:t>
            </a:r>
          </a:p>
        </p:txBody>
      </p:sp>
    </p:spTree>
    <p:extLst>
      <p:ext uri="{BB962C8B-B14F-4D97-AF65-F5344CB8AC3E}">
        <p14:creationId xmlns:p14="http://schemas.microsoft.com/office/powerpoint/2010/main" val="119322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9579" r="3226"/>
          <a:stretch/>
        </p:blipFill>
        <p:spPr>
          <a:xfrm>
            <a:off x="0" y="-24155"/>
            <a:ext cx="9144000" cy="6882155"/>
          </a:xfrm>
          <a:prstGeom prst="rect">
            <a:avLst/>
          </a:prstGeom>
        </p:spPr>
      </p:pic>
      <p:sp>
        <p:nvSpPr>
          <p:cNvPr id="2" name="Title 1"/>
          <p:cNvSpPr>
            <a:spLocks noGrp="1"/>
          </p:cNvSpPr>
          <p:nvPr>
            <p:ph type="title"/>
          </p:nvPr>
        </p:nvSpPr>
        <p:spPr>
          <a:solidFill>
            <a:schemeClr val="accent1"/>
          </a:solidFill>
        </p:spPr>
        <p:txBody>
          <a:bodyPr/>
          <a:lstStyle/>
          <a:p>
            <a:r>
              <a:rPr lang="en-US" b="1" dirty="0" smtClean="0">
                <a:solidFill>
                  <a:schemeClr val="bg1"/>
                </a:solidFill>
              </a:rPr>
              <a:t>Thanks!</a:t>
            </a:r>
            <a:endParaRPr lang="en-US" b="1" dirty="0">
              <a:solidFill>
                <a:schemeClr val="bg1"/>
              </a:solidFill>
            </a:endParaRPr>
          </a:p>
        </p:txBody>
      </p:sp>
      <p:sp>
        <p:nvSpPr>
          <p:cNvPr id="3" name="Content Placeholder 2"/>
          <p:cNvSpPr>
            <a:spLocks noGrp="1"/>
          </p:cNvSpPr>
          <p:nvPr>
            <p:ph idx="1"/>
          </p:nvPr>
        </p:nvSpPr>
        <p:spPr>
          <a:xfrm>
            <a:off x="457200" y="2209800"/>
            <a:ext cx="5105400" cy="4495800"/>
          </a:xfrm>
          <a:solidFill>
            <a:schemeClr val="accent3">
              <a:lumMod val="75000"/>
              <a:alpha val="88000"/>
            </a:schemeClr>
          </a:solidFill>
        </p:spPr>
        <p:txBody>
          <a:bodyPr>
            <a:normAutofit fontScale="77500" lnSpcReduction="20000"/>
          </a:bodyPr>
          <a:lstStyle/>
          <a:p>
            <a:pPr marL="0" indent="0">
              <a:buNone/>
            </a:pPr>
            <a:r>
              <a:rPr lang="en-US" b="1" dirty="0" smtClean="0">
                <a:solidFill>
                  <a:schemeClr val="bg1"/>
                </a:solidFill>
              </a:rPr>
              <a:t>National AIM Team:  </a:t>
            </a:r>
            <a:r>
              <a:rPr lang="en-US" dirty="0" smtClean="0">
                <a:solidFill>
                  <a:schemeClr val="bg1"/>
                </a:solidFill>
              </a:rPr>
              <a:t>Gordon </a:t>
            </a:r>
            <a:r>
              <a:rPr lang="en-US" dirty="0" err="1" smtClean="0">
                <a:solidFill>
                  <a:schemeClr val="bg1"/>
                </a:solidFill>
              </a:rPr>
              <a:t>Toevs</a:t>
            </a:r>
            <a:r>
              <a:rPr lang="en-US" dirty="0" smtClean="0">
                <a:solidFill>
                  <a:schemeClr val="bg1"/>
                </a:solidFill>
              </a:rPr>
              <a:t>, Carol </a:t>
            </a:r>
            <a:r>
              <a:rPr lang="en-US" dirty="0" err="1" smtClean="0">
                <a:solidFill>
                  <a:schemeClr val="bg1"/>
                </a:solidFill>
              </a:rPr>
              <a:t>Spurrier</a:t>
            </a:r>
            <a:r>
              <a:rPr lang="en-US" dirty="0" smtClean="0">
                <a:solidFill>
                  <a:schemeClr val="bg1"/>
                </a:solidFill>
              </a:rPr>
              <a:t>, </a:t>
            </a:r>
            <a:r>
              <a:rPr lang="en-US" dirty="0" smtClean="0">
                <a:solidFill>
                  <a:schemeClr val="bg1"/>
                </a:solidFill>
              </a:rPr>
              <a:t>Emily </a:t>
            </a:r>
            <a:r>
              <a:rPr lang="en-US" dirty="0" err="1" smtClean="0">
                <a:solidFill>
                  <a:schemeClr val="bg1"/>
                </a:solidFill>
              </a:rPr>
              <a:t>Kachergis</a:t>
            </a:r>
            <a:r>
              <a:rPr lang="en-US" dirty="0" smtClean="0">
                <a:solidFill>
                  <a:schemeClr val="bg1"/>
                </a:solidFill>
              </a:rPr>
              <a:t>, Scott </a:t>
            </a:r>
            <a:r>
              <a:rPr lang="en-US" dirty="0" smtClean="0">
                <a:solidFill>
                  <a:schemeClr val="bg1"/>
                </a:solidFill>
              </a:rPr>
              <a:t>Miller, Matt </a:t>
            </a:r>
            <a:r>
              <a:rPr lang="en-US" dirty="0" err="1" smtClean="0">
                <a:solidFill>
                  <a:schemeClr val="bg1"/>
                </a:solidFill>
              </a:rPr>
              <a:t>Bobo</a:t>
            </a:r>
            <a:r>
              <a:rPr lang="en-US" dirty="0" smtClean="0">
                <a:solidFill>
                  <a:schemeClr val="bg1"/>
                </a:solidFill>
              </a:rPr>
              <a:t>, </a:t>
            </a:r>
            <a:r>
              <a:rPr lang="en-US" dirty="0" err="1" smtClean="0">
                <a:solidFill>
                  <a:schemeClr val="bg1"/>
                </a:solidFill>
              </a:rPr>
              <a:t>Sherm</a:t>
            </a:r>
            <a:r>
              <a:rPr lang="en-US" dirty="0" smtClean="0">
                <a:solidFill>
                  <a:schemeClr val="bg1"/>
                </a:solidFill>
              </a:rPr>
              <a:t> Karl, Melissa </a:t>
            </a:r>
            <a:r>
              <a:rPr lang="en-US" dirty="0" err="1" smtClean="0">
                <a:solidFill>
                  <a:schemeClr val="bg1"/>
                </a:solidFill>
              </a:rPr>
              <a:t>Dickard</a:t>
            </a:r>
            <a:r>
              <a:rPr lang="en-US" dirty="0" smtClean="0">
                <a:solidFill>
                  <a:schemeClr val="bg1"/>
                </a:solidFill>
              </a:rPr>
              <a:t>, Sarah </a:t>
            </a:r>
            <a:r>
              <a:rPr lang="en-US" dirty="0" err="1" smtClean="0">
                <a:solidFill>
                  <a:schemeClr val="bg1"/>
                </a:solidFill>
              </a:rPr>
              <a:t>Lamagna</a:t>
            </a:r>
            <a:r>
              <a:rPr lang="en-US" dirty="0" smtClean="0">
                <a:solidFill>
                  <a:schemeClr val="bg1"/>
                </a:solidFill>
              </a:rPr>
              <a:t>, Bob Boyd, Jason Karl (ARS), Sarah McCord (ARS)</a:t>
            </a:r>
          </a:p>
          <a:p>
            <a:pPr marL="0" indent="0">
              <a:buNone/>
            </a:pPr>
            <a:endParaRPr lang="en-US" sz="1200" dirty="0">
              <a:solidFill>
                <a:schemeClr val="bg1"/>
              </a:solidFill>
            </a:endParaRPr>
          </a:p>
          <a:p>
            <a:pPr marL="0" indent="0">
              <a:buNone/>
            </a:pPr>
            <a:r>
              <a:rPr lang="en-US" b="1" dirty="0" smtClean="0">
                <a:solidFill>
                  <a:schemeClr val="bg1"/>
                </a:solidFill>
              </a:rPr>
              <a:t>BLM AIM State Monitoring Coordinators and District/Field Office Project Leads</a:t>
            </a:r>
          </a:p>
          <a:p>
            <a:pPr marL="0" indent="0">
              <a:buNone/>
            </a:pPr>
            <a:endParaRPr lang="en-US" sz="1200" dirty="0">
              <a:solidFill>
                <a:schemeClr val="bg1"/>
              </a:solidFill>
            </a:endParaRPr>
          </a:p>
          <a:p>
            <a:pPr marL="0" indent="0">
              <a:buNone/>
            </a:pPr>
            <a:r>
              <a:rPr lang="en-US" b="1" dirty="0" smtClean="0">
                <a:solidFill>
                  <a:schemeClr val="bg1"/>
                </a:solidFill>
              </a:rPr>
              <a:t>Collaborators:  </a:t>
            </a:r>
            <a:r>
              <a:rPr lang="en-US" dirty="0" smtClean="0">
                <a:solidFill>
                  <a:schemeClr val="bg1"/>
                </a:solidFill>
              </a:rPr>
              <a:t>USDA-ARS </a:t>
            </a:r>
            <a:r>
              <a:rPr lang="en-US" dirty="0" err="1" smtClean="0">
                <a:solidFill>
                  <a:schemeClr val="bg1"/>
                </a:solidFill>
              </a:rPr>
              <a:t>Jornada</a:t>
            </a:r>
            <a:r>
              <a:rPr lang="en-US" dirty="0" smtClean="0">
                <a:solidFill>
                  <a:schemeClr val="bg1"/>
                </a:solidFill>
              </a:rPr>
              <a:t>, NRCS, USGS, Great Basin Institute, Alaska Natural Heritage Program, Iowa State University, and many more</a:t>
            </a:r>
          </a:p>
          <a:p>
            <a:pPr marL="0" indent="0">
              <a:buNone/>
            </a:pPr>
            <a:endParaRPr lang="en-US" dirty="0">
              <a:solidFill>
                <a:schemeClr val="bg1"/>
              </a:solidFill>
            </a:endParaRPr>
          </a:p>
          <a:p>
            <a:pPr marL="0" indent="0">
              <a:buNone/>
            </a:pPr>
            <a:endParaRPr lang="en-US" dirty="0">
              <a:solidFill>
                <a:schemeClr val="bg1"/>
              </a:solidFill>
            </a:endParaRPr>
          </a:p>
        </p:txBody>
      </p:sp>
      <p:grpSp>
        <p:nvGrpSpPr>
          <p:cNvPr id="5" name="Group 4"/>
          <p:cNvGrpSpPr/>
          <p:nvPr/>
        </p:nvGrpSpPr>
        <p:grpSpPr>
          <a:xfrm>
            <a:off x="6601374" y="3048000"/>
            <a:ext cx="1552026" cy="613620"/>
            <a:chOff x="5524491" y="3071047"/>
            <a:chExt cx="1361179" cy="467932"/>
          </a:xfrm>
        </p:grpSpPr>
        <p:pic>
          <p:nvPicPr>
            <p:cNvPr id="6" name="Picture 5"/>
            <p:cNvPicPr>
              <a:picLocks noChangeAspect="1"/>
            </p:cNvPicPr>
            <p:nvPr/>
          </p:nvPicPr>
          <p:blipFill>
            <a:blip r:embed="rId3"/>
            <a:stretch>
              <a:fillRect/>
            </a:stretch>
          </p:blipFill>
          <p:spPr>
            <a:xfrm>
              <a:off x="5524491" y="3071047"/>
              <a:ext cx="666750" cy="457200"/>
            </a:xfrm>
            <a:prstGeom prst="rect">
              <a:avLst/>
            </a:prstGeom>
          </p:spPr>
        </p:pic>
        <p:pic>
          <p:nvPicPr>
            <p:cNvPr id="7" name="Picture 6"/>
            <p:cNvPicPr>
              <a:picLocks noChangeAspect="1"/>
            </p:cNvPicPr>
            <p:nvPr/>
          </p:nvPicPr>
          <p:blipFill>
            <a:blip r:embed="rId4"/>
            <a:stretch>
              <a:fillRect/>
            </a:stretch>
          </p:blipFill>
          <p:spPr>
            <a:xfrm>
              <a:off x="6196121" y="3081779"/>
              <a:ext cx="689549" cy="457200"/>
            </a:xfrm>
            <a:prstGeom prst="rect">
              <a:avLst/>
            </a:prstGeom>
          </p:spPr>
        </p:pic>
      </p:gr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5174" y="2286000"/>
            <a:ext cx="1704426" cy="518160"/>
          </a:xfrm>
          <a:prstGeom prst="rect">
            <a:avLst/>
          </a:prstGeom>
        </p:spPr>
      </p:pic>
      <p:pic>
        <p:nvPicPr>
          <p:cNvPr id="1026" name="Picture 2" descr="http://pnamp.org/sites/default/files/blm.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00163" y="463140"/>
            <a:ext cx="937993" cy="8065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0/08/USGS_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34239" y="3917514"/>
            <a:ext cx="1483311" cy="546971"/>
          </a:xfrm>
          <a:prstGeom prst="rect">
            <a:avLst/>
          </a:prstGeom>
          <a:solidFill>
            <a:schemeClr val="bg1"/>
          </a:solidFill>
        </p:spPr>
      </p:pic>
      <p:pic>
        <p:nvPicPr>
          <p:cNvPr id="12" name="Picture 6" descr="http://maxcdn.supergreenme.com/data/files/22230/Great-Basin-Institut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18427" y="5536842"/>
            <a:ext cx="1295400" cy="585522"/>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8" descr="data:image/jpeg;base64,/9j/4AAQSkZJRgABAQAAAQABAAD/2wCEAAkGBhQQERUUExQVFRUWGRoZGRgWFxweHxoeGx4eIiAgIh8hHiYgIRwjHCAcIC8gIycpLCwsHiAxNTAqNSYsLC8BCQoKDgwOGg8PGi8hHiUvLjUvKTUqNCwsKTQsLTA1KiwwMDQuLCwpKSw1LCkpNS01LCwpLCwsLCwsLCksKSosLP/AABEIADAB0QMBIgACEQEDEQH/xAAcAAABBQEBAQAAAAAAAAAAAAAGAAMEBQcCAQj/xABGEAACAQIEAwUFAwkGBQUBAAABAgMEEQAFEiEGEzEHIkFRYRQycYGRF0JTFSNyc5OhorHRMzRSgrLCQ2J0ksEkNmPh8Bb/xAAZAQEBAQEBAQAAAAAAAAAAAAAAAgEDBQT/xAAxEQACAQIEBAMHBAMAAAAAAAAAAQIDERITITEEQVGhYYHwIlJxkbHB0QUUM+EyQkP/2gAMAwEAAhEDEQA/AI8/a1mAZhzI9iR/ZL4HD79o+bBNZUhLX1Gn7tvO9rWwDVfvv+k388bNn8p//nAfOGMfvGNPHpSnPF7T0Aj7Xcw/Ej/ZLj1e1vMSbB47nb+yXAXhynezqfJlP0IwOKr1PeYb1XabmsVuZZL9NcGm9vK4xH+13MPxI/2S4s+2mo1TUo/+Et9TgM4ayU1lVFAPvt3vRRux+mB1qTqRngUmE0/ahmkYUuVUMLqWhA1DzF+owz9ruYfiR/slwedpmTR1WWiSCzez95Sv+Ed1gPkP3YxDA2tKpTlbEwz+13MPxI/2S49Ha5mJ+/H+yXAXgo7OcmFRWq0lhFAObIT0Gnpf5/ywOcKtWUklJlhU9qWZxNpkKo3WzQgH6HDX2u5h+JH+yXBP20ZKHjhrE3A7jEeKtup+v88ZLgVWnUpyw4mGf2u5h+JH+yXGk9mHE09fBI87KWWTSNKhdrA+GMGaBgoYqQrXsSNjbrY42TsP/us363/aMZo9jrw1SbqJSbNIwM8Y8aLlzU4IDc2QBv8AljFgzfIkdcE2MxzSpSu9uLQ1MglHJgeOFmULEbhgw85rk+gGB6FWTS03NJqHIRivXSSPptii7P8AOpayhjmmILsXvYWGzEDb4DETgDOzU5cA9+bCGhkB6goNr/FbfO+KzgZL5JDef2ddTF5AQCF5jXAY7KT01eGBOO7TXR/Y0DCxnWXZmkWaU0dLUTSwTrJrWRndboLhkd+vrpJH1xHfPIXqaqKvqJ6afmEQESOiLHYaCukhSb3JLbG+AzkE/EueTQVlBFGVCTu6yXFyQoB2Ph44JsAHHdelPV5ZLIx0RtKxYC9wIxvt1vi54Y5lWRWySEI6/mYEfuIvm9tmlPj4L08MDYz9tr1sE2FjOOK3iiincV87VkepwIpGISxuEMa3RUA2Jb4k4N+Hq1p6WCV/eeNGa3mQL4FRnd2KpONUGYvQyAIbIYmv75ZblT5N5efxxdZtWGGCWVQCY43cA9CVUm37sBObcJx5jVV6E6ZE9maOQdUblt89JsLj59ccZXxZI1PVUVaNFXFDKAT/AMVQh7wPibb7dRv5gDkqjV1Lxs/sHGT1pnp4pWAUyIrkDw1AG2JmBSVE9ipDNUmnhESa9L6DJ3BZddwQOpsu5xU8LVeutqqSOeoemMKuhdn1oSbHS7DVbfY/TAvMtZMMcpz2KqMnJYsInMbGxA1AAkC/W1+uLDGedmWWALVScyXuVMy6dZ0nYbsPFvXFp2ZVby5eHkd3YvL3nYk2DEDc+AGAp1HJK/ML8LGa5PmEzZDUymWQyDnkOXOoaW2s177WxccN5LOYFqZKyXmPT2AY3jj1KCG0n3mW1yzHc36YGqpe1lyDLAxPnsozeOlBXktTmQi2+oMR18vTAtnWZx0slPJR1k8z89I5byPJHIG63J/NhvILb0G2Lyq/9wQ/9G/+s4EOpi0XVBNnmYGnpppgAxjjZ7E2vpBNr4a4azY1dLFOVCGRdWkG9vnjji3+41X6iX/QcC3BX5R9gp+V7Hy+WNOsS6retja/wwKlNqdvAvn4nYZmKLljSYebr1G/Ui1rW/fghxneVio/Lw9p5Wv2Q/2OrTp17e9ve9/3Yj5TxBHXPPLVS1KqJGSGOEThUVfvExDdz6k2t0wIjV69WaZhqqdgjFF1OFJVSbXNthfwucZ3T51UNlVeHebVBrEUzKyO6dVNyAb+uLTKMpmFIaqWqmeRqU2TVZEugIIHXWLbuTcknAtVb7IuU4hMFEtRXKIGA76rdrEmwAte5O31xdRSalBHQgH64yjPY2m4ehmkllZ9KXu5sxaUbsPvEeBPTBnW5akNMgkrJYodWqRnlszXXZBISCq33su/h44GRqO/kgmwsAHCuZaczkp4ZppaZoOaomLkqwYDus/eKm/XcfTEfIH9spauoqp5UlR5QdMzxiAJ7oCggD/MDfA1Vb7ePY0fCxlEXEVRT5TTNzJRNWS6TI5ZyqXPeVTexKgWAHjcYmZrmS0xhkoZKyRxIoljkWoYSIfeJ1rYMNt1t1wJz168TSmO2AnI+L66sp2nipoGVWZdHNcMSvW3cK/vwbXxmPZ1W1S0TrTU6veaW0jyhVUm3VbFjb064G1JNSS+IbcJ8TpmFOJkUoQSro3VWHUX8fDfFzjMs8yOTKsqVY5W5zVEbO6EqGZzYjbfR0Hriw4jebK6WSUVEs1RUvHGDJbTGxvconRRa+2/h1wMVRpe0tlqHuFgPzfhhoKR5Yqmp9piQvzGmdg5UXIZCdGk7iwG2Kiv4pkq4ssJZoIqpiJmRtO67aA3VQzA+N7fDAp1cO6NHwsZ/U0mjOIIIZajlmNpJYxPIQhX3SbsTZjYaTsb4bShnrMyzCD2qaKFOUbRt3u8lwFJvpW9ybC52wGa+nOxomFgPz6lgEhWorZlJVRFFFIysthYtpS7OxO92BHhgeHEE8nD80rSvzY3KCQEq5CyKBcjcGxscA6tm160NRwsZrxTRz0lFHXJVTmoUxFwXPLYNYFeX7oUEj18ySb4k8SZdNRrTVK1VQ0pnhSUNISjiRrMBH7qgHoAOn1wGa+hoOFhYWB2PlSr99/0m/njXc7e3DUfrHEP4hjIqv33/Sb+eNfzWLVwytt7RRn6MMazxuH/AN/gY5hA2w/RUTTOEQAsfMgD6nB3SdmsfLXXKeZ1JWxX4Af+cfHxPHUeGtmPfzHD8HV4i7prYa7Xz/6im/6Zf5454OX2GgqcwbZ3HJg+J6kfP/Ti7444YfMJI5EdUCRiOzX8D1uMccX8OSzw01PTaVhgToxsWfz2H/6+OUf1ThJbVF9D758DXjOU8L8CT2NZ4JYZaOQ6rXZQfFW94fXf54zfijJTR1csB6Kx0+qndT9MFfCnCdXRVUc45dlNmGrqp94dPLBF2g8Ox5g8cqNymQFXZhsV8PmDf641/qXCr/ovqT+y4ipSScXdGPYO5F/J+S26T17b+YiH/wBfzw7lHAdJJMsXtHOkO+hCBsOt7X2w5xNx3GsxVIUkkh/Nq7W0rp8Ft4eu2H77M/hhKXjay+b/AAc4cJlJyqzUe78dgl4VrBW5OaeoDBtJiF1N2A9xh8Nt/TGeVFPS0BKsDUzrsQRpjQ+o6k+mLjgfj6X8oJz3Bjk/N2tYKT0I+e2HO2Th/k1S1CjuTjvfpr/Ub4tUq1T+aVl7sfu935WKqVKeXipq7Wl3+NvqBOZZtJUNeRr291RsqjyA6DGt9h/91m/W/wC0YxjGz9h/91m/W/7Rj64xjBYYqyPl4WTlWvJ3YbcRLMaaVaYDnMpVLmwBO17+g3+NsPZPlwpoIoV6Roq/Qdfmd8SJ51RSzsFUdSxAA+Zw1DmcTqWWWNlXqVdSB8SDtjT1rK9wXoOHJ6bMaqSMKaapS5GrcSW628ib/wDd6YpW4GqhlVNDpRpaefmmIt3ZBqY6b9PHofXGiUtdHKCY3RwOpRg1vocP4HPJi+/cB6mgrZq2kq2pkRYdaGLmgsA4sWJsF2/wjfb12ez+kqauKanloo3Zi6xS600KCTpc376sosSFBuR64MsLA3K313A2u4Tl5uWBNLx0oKyFjYkFAuw8b77YWTcNVFBVSJBZqGbvadVmgc9dIPVfTyt4jcywsBlRvczXLOGq6KhnoBBENfMHtBkFnD33Kgai56XOw2v0sTThWGWOkhjmTluiBCAwb3Ra9xtv1ti2wsDYU1HYosqyuWOurJmA5coh0EHfuKQbjw3OIfHvBa5hDdLJURg8t+n+Un/Cf3HfzuU4WBrppxwsBc34eqVky+ojiWY0seh4WcLYlQNSk924Pj6DEjKcsrFzNqqWJAk0KoQsgJi0m4BuBqJ81239MGWFgTlK97gjwjk9RRyVMLxhopZpJVmV16OOhX3r7fDEDhvKMwoY3pEiieMu5jqGksEVjfeO2piOtrjfxtvg4mqVTSGYLqOlbm1yfAeZ2O2HcBlLSz2ATLOEqiPJp6Qhec/NC94WOs7Enw2xZ5pw7LNlPsgIWXkonXa66bi/kbWv64KMLA1U1a3hYzrMsnr6ikp4hSxRezPE+jmreQx7d2w0qOp7x8freNks7ZrFVlQIhTGNhqBIYkm1vEdN8FOFgYqSXPp2K3iWjeaknijALyRui3NhdgR1wzwjlr01FBDJYPGgVrG4v8cXGFgXhWLEC5yKb8se1WXk+z8q+rfVqv08vXELJ8qqsskmSKH2mmlcyJpkVXjLdVIawI2G4Ph64MIKlZL6GDaSVNjexHUfEeWHcCMtboGc4oaqry+pjdI0llUrHGHuFBsLM9rFupNhboN8T4svkGXiGw5gp+Xa+2rRbr5Xxb4WBWBbgLNwdO+RpR90Toq7X7pKPqAv6jxx5n+U1c7UVSKcFqZjqp3kXvXA7wYXW4N7X32GDvCwJdJPt2Aujy+s/Ka1ksKLG0BiKrKCYgGDXYkDUTY+7sL+l8DuVUVVKZpko6SsV5XZJ5jpaQXsLAj3RawuANtr9capLGGBU9CCD88C+VZFW0cYghlgeFbiMyo+tFJuAdLaWt4dMDnKnrzKeVnzqluiezVdHOLKxuodPC9uhHpsR5YIIMzrpNKmkWFrjXI8qsoHjpC95iRewNvXE/IMjWkjYai7yO0kkhABd26mw2A8APAYs8C4we7evM8bocDHZ3kE1FStHOFDGV3Gk3Fmtbf64KMLA6OKbTBrj3JZaumWOEKWEsbnUbbKbn/xh/jPhv2+lMQbRIGV42PQOvS/odx88X2FgY4J3vzBDMZa+ppjT+zCKSRdDzNKpjUHZmUA6ySL2BAtfrtir4oyhoIqCjpgkxRrmnkG0wUbs3gFDEtubXI62tjQ8UGe8PSSTxVNPIsc0SslnUsjo3VWsQRvuCMDnOnp1B2hzubLpoo58vggjqHEfMp2B7x6att/n4Xt0xeZFkksWYV07gCOflaCGue4tjceGHBkU9RLE9W8RWFtaRQq1i4BAZmY3Om5soA363wQ4Gwg+fLYB6PKaykrquSOCOdallZZWlCmO33WFixUeS+Q+VfDwfVjKqqiZE5jSFkcONLhnBJ81sB0ONIwsBkrr17grxjkM1Vlvs8YXmkRbFrDulSd/liRxfk0tTBCkYBZZoXa5tZUa5+eCLCwLcE7iwsLCwLPlWq99/0m/njTezni+nkpWy+rIVSGVGY2DK33b+DAnbEObsUq2Ynmwbkn73j8scfYjV/iwfxf0xp49OnWpyuojOa9j1Ujn2Zknj+6dQBA9b7X9RifkPCSZURU5hOq6N0gRrlm9bdfgNvPHkPZFmCCyVSKPJXkA/dhmTsWrGN2nhY+ZLk/UjGNX0Z0VNxeKMHf46FlwJWtV1FVXTsVhQNpi1d3pfp6KPqcZ9VcVVLuziZ1DMSADYAE7AelsGA7FqwC3Pht5Xf+mOPsSq/xoP4v6Y5ZNJ7xXyNk+IcUlf5gVJntQ3WaX/vONf4Dq0zHKWgmYFgGiYk7+anfx3/dgV+xKr/Gg/i/pjpexWsHSeEfAv8A0xahCP8AikvIymq8XeSb8ybwrlJyqiraqWwmGqNB6A2B/wAzb/LGWk367nxxozdjFaes8R+LOccfYlV/jQfxf0xZFSlUkklGyRngYjcbEbj4jG6VqrnGTKbjmlNQ3F+YnX62P1wHfYjV/jQfxf0x2vYvWjpPCLeRfA2lTqQunG6ZnJFuvXGz9h/91m/W/wC0YHD2JVf40H8X9MH3Z1wlLlsMkcrIxZ9QKX6WA8cCuGozhUu0FbrcEHcWwNdmiAZZT2AGzdP02wT4H6Hhd6e6QVLxwlmYRlEbRqNzoYi4F7mxvbGHotPEmVbQzRRq1GRqE9QTEbBJQHclemzHwbwPXbFjl2YrWSRyRyyqhjkV4r2KOpQWYWurrc7eoPlicch0mHlyOiwkm1gdZYEEsSLkm5O1t98ejh9FqHqI7pJImhrdG3FmI6aha1/EfDAhRaBaOqn/ACZHVc+ZmjkLy7jvxJIQ46bWQXuPL1wSBTNOzLLIIljAsrbMzAMD0+6lj5HX6YdyXIhTU/ILmVO974W9mJJBsADuT4Y6yrJRTUywRu3dBAdrE/E367bfIYCMXpcoeEMyaeOlLvUGQoWdmWyPbbra17kEafLEHL82mM6RrNI0ntkyESe4YIydQva2sC1tJv57XwRZZw20EUUK1EhjiIIBVAWA3AJA6XsdrXthheDF5bo00hLTGdXAUNHITe6kC1uosQdiRgThnZETNM0eOraOeSSCNzGKaVf7O+2pXPQMzXHe2Itaxx3QRSTVlZGZ5gkUkJUBh0aPUVvboWP0FsTZuGDKhimnaSJnDspVRuGDWBG4UsL269bEDEnL8i5M883NZjPpLAqtgVXStrC/TzvfA3DK+vrcqsjp5Kjn6qiYcqqlQWbqi2AU7evXre2OeH5ppW5EkkmuldxK17c0NvF4dChDG1rEW8cXGR5J7LzfzrSc2RpDqCizN1tYDb0x5l2RmGeabmsxmKllKqANI0i1hf3Rbe+Bqi9O51mnEEdOwVtRNgTpF9KswQMfQsbeZsfI4h5ZXSVU0jBnjjhlKBdAtIEBVrk735l+nQIPM46zjKE5nPYSuCYg0aLq1GNmKE+OkM2ojpsCehxKyCgaGmRG2c6mbxszsWPxsTgb7TlZ7Azx0Hn18pJGel0SRsi3AlBDkE3H/DsOh9/FhnWaGampJoZHQTTU47hG6ysAw3B8D8sW2V5O0CyLzWkMjM+plW4ZuvQAEeQPgAMVVNwRy4I4BUS6IpRKl1TYq2oD3fd1b2+WBDjLV9S9zGtEELyH7q7ep6AfEmw+eBnJ82qJKOqjjfm1UBdVZhYuG7yNYja6nSL7XXFzPkTu6u1Q50srBdKae7c9LeZB6/dXyxxWcNa6hp1mkjZlRbKFt+bYspNxcm5IPmpIwLkpN3QP1uda6KpkgnnSSMR6o5NpIXvYggjowPqNrjBBkU/tBM6yuUF41jJ6FCQS4IvzCfunoLeJwzXcHidZtcrB5wiu6qo7se6qAQQNybk3P7sOycM995I5nieVdMpQLaQ2sHKkWEgH3h874EqMk7+uZX5TxCzZgyFy0U6NylIICNCbEAkC+tTr+Xpi/wA5rTDA7gEsBZQOpZtlA9SxAxDrOHOYlOvNZTTsrKyqtzpBWxuLWKkggdcP5rlBnaI81kETB7BVIZhe17g7C/QW3sfDApKSTQNcIn2asnpisiJMonj5gsSwAWW256tpb54kUWcy08rRVTloJZHSGe+6MGKiNz4E2urePQ74t824d588EwleNoNWnSF31CzA3BJBG1sdw5AphkhmYzpIWJDqotrJYgWA2ubjxG2+BKhJaIpcvrJXmgpTK9hAZ5ZNtb3fSqg27oG5NhfYDzw5xbHLTU00sc8osYtIvcqTIFa1wbgqehvYjbE4cKKogKSOstOnLSXYlk2urgizA2B87i4Iwsz4ZapR1knfv6N1VQAEbUAAQerAEk3JsBtgMMsLXP8Aors7zNjJSJG1THqnWNyylQy6WJBJHW4G4364kZFUPXe0SNI6Ks0kUaIdOkR7aiepZjc77AW2xYZpkZqDCTKymFxINKr3mAI3uDtYnYWx5Hw/ypJHgkaPmnU66Qyl7WLgHox2v4HywNwyvfkDT53MYGV5X5lPWpTs6bcxGddyAPeKNY28Rti64XzNnjqJGkZ4VlcRM+zhUADBhYEWcMBqGq1r46m4PQwrEkjpaUTs/dLSSBg2piRb3gNgBsANhj2q4U1NIY5niE2kyqoUq7C12AI7rMBZrdR674EqM07lNl/FzxLWtITIUj9qjBBFlZd49wNkcWv/AM18WVUdFIss1W8cjKrc0GyBmsbabFdFzYA7nzvidmXDgnljkZz3EeNl0raRZLala4vY2GwOxxEPB/5g03tEpp9gFIUsoUghQ9r2FgBcE28cDcMlpuQKvNSlXUqz1JjEMToIgToL6wT026L73kcF8KkKoJ1EAAk+PripXIGWolnWdw0qqhGhCAEvptte/ePXrizoqblxqmotpABZurHxJ9Sd8C4Jp6j2FhYWB0FhYWFgBYWFhYAWFhYWAFhYWFgBYWFhYA//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data:image/jpeg;base64,/9j/4AAQSkZJRgABAQAAAQABAAD/2wCEAAkGBhQQERUUExQVFRUWGRoZGRgWFxweHxoeGx4eIiAgIh8hHiYgIRwjHCAcIC8gIycpLCwsHiAxNTAqNSYsLC8BCQoKDgwOGg8PGi8hHiUvLjUvKTUqNCwsKTQsLTA1KiwwMDQuLCwpKSw1LCkpNS01LCwpLCwsLCwsLCksKSosLP/AABEIADAB0QMBIgACEQEDEQH/xAAcAAABBQEBAQAAAAAAAAAAAAAGAAMEBQcCAQj/xABGEAACAQIEAwUFAwkGBQUBAAABAgMEEQAFEiEGEzEHIkFRYRQycYGRF0JTFSNyc5OhorHRMzRSgrLCQ2J0ksEkNmPh8Bb/xAAZAQEBAQEBAQAAAAAAAAAAAAAAAgEDBQT/xAAxEQACAQIEBAMHBAMAAAAAAAAAAQIDERITITEEQVGhYYHwIlJxkbHB0QUUM+EyQkP/2gAMAwEAAhEDEQA/AI8/a1mAZhzI9iR/ZL4HD79o+bBNZUhLX1Gn7tvO9rWwDVfvv+k388bNn8p//nAfOGMfvGNPHpSnPF7T0Aj7Xcw/Ej/ZLj1e1vMSbB47nb+yXAXhynezqfJlP0IwOKr1PeYb1XabmsVuZZL9NcGm9vK4xH+13MPxI/2S4s+2mo1TUo/+Et9TgM4ayU1lVFAPvt3vRRux+mB1qTqRngUmE0/ahmkYUuVUMLqWhA1DzF+owz9ruYfiR/slwedpmTR1WWiSCzez95Sv+Ed1gPkP3YxDA2tKpTlbEwz+13MPxI/2S49Ha5mJ+/H+yXAXgo7OcmFRWq0lhFAObIT0Gnpf5/ywOcKtWUklJlhU9qWZxNpkKo3WzQgH6HDX2u5h+JH+yXBP20ZKHjhrE3A7jEeKtup+v88ZLgVWnUpyw4mGf2u5h+JH+yXGk9mHE09fBI87KWWTSNKhdrA+GMGaBgoYqQrXsSNjbrY42TsP/us363/aMZo9jrw1SbqJSbNIwM8Y8aLlzU4IDc2QBv8AljFgzfIkdcE2MxzSpSu9uLQ1MglHJgeOFmULEbhgw85rk+gGB6FWTS03NJqHIRivXSSPptii7P8AOpayhjmmILsXvYWGzEDb4DETgDOzU5cA9+bCGhkB6goNr/FbfO+KzgZL5JDef2ddTF5AQCF5jXAY7KT01eGBOO7TXR/Y0DCxnWXZmkWaU0dLUTSwTrJrWRndboLhkd+vrpJH1xHfPIXqaqKvqJ6afmEQESOiLHYaCukhSb3JLbG+AzkE/EueTQVlBFGVCTu6yXFyQoB2Ph44JsAHHdelPV5ZLIx0RtKxYC9wIxvt1vi54Y5lWRWySEI6/mYEfuIvm9tmlPj4L08MDYz9tr1sE2FjOOK3iiincV87VkepwIpGISxuEMa3RUA2Jb4k4N+Hq1p6WCV/eeNGa3mQL4FRnd2KpONUGYvQyAIbIYmv75ZblT5N5efxxdZtWGGCWVQCY43cA9CVUm37sBObcJx5jVV6E6ZE9maOQdUblt89JsLj59ccZXxZI1PVUVaNFXFDKAT/AMVQh7wPibb7dRv5gDkqjV1Lxs/sHGT1pnp4pWAUyIrkDw1AG2JmBSVE9ipDNUmnhESa9L6DJ3BZddwQOpsu5xU8LVeutqqSOeoemMKuhdn1oSbHS7DVbfY/TAvMtZMMcpz2KqMnJYsInMbGxA1AAkC/W1+uLDGedmWWALVScyXuVMy6dZ0nYbsPFvXFp2ZVby5eHkd3YvL3nYk2DEDc+AGAp1HJK/ML8LGa5PmEzZDUymWQyDnkOXOoaW2s177WxccN5LOYFqZKyXmPT2AY3jj1KCG0n3mW1yzHc36YGqpe1lyDLAxPnsozeOlBXktTmQi2+oMR18vTAtnWZx0slPJR1k8z89I5byPJHIG63J/NhvILb0G2Lyq/9wQ/9G/+s4EOpi0XVBNnmYGnpppgAxjjZ7E2vpBNr4a4azY1dLFOVCGRdWkG9vnjji3+41X6iX/QcC3BX5R9gp+V7Hy+WNOsS6retja/wwKlNqdvAvn4nYZmKLljSYebr1G/Ui1rW/fghxneVio/Lw9p5Wv2Q/2OrTp17e9ve9/3Yj5TxBHXPPLVS1KqJGSGOEThUVfvExDdz6k2t0wIjV69WaZhqqdgjFF1OFJVSbXNthfwucZ3T51UNlVeHebVBrEUzKyO6dVNyAb+uLTKMpmFIaqWqmeRqU2TVZEugIIHXWLbuTcknAtVb7IuU4hMFEtRXKIGA76rdrEmwAte5O31xdRSalBHQgH64yjPY2m4ehmkllZ9KXu5sxaUbsPvEeBPTBnW5akNMgkrJYodWqRnlszXXZBISCq33su/h44GRqO/kgmwsAHCuZaczkp4ZppaZoOaomLkqwYDus/eKm/XcfTEfIH9spauoqp5UlR5QdMzxiAJ7oCggD/MDfA1Vb7ePY0fCxlEXEVRT5TTNzJRNWS6TI5ZyqXPeVTexKgWAHjcYmZrmS0xhkoZKyRxIoljkWoYSIfeJ1rYMNt1t1wJz168TSmO2AnI+L66sp2nipoGVWZdHNcMSvW3cK/vwbXxmPZ1W1S0TrTU6veaW0jyhVUm3VbFjb064G1JNSS+IbcJ8TpmFOJkUoQSro3VWHUX8fDfFzjMs8yOTKsqVY5W5zVEbO6EqGZzYjbfR0Hriw4jebK6WSUVEs1RUvHGDJbTGxvconRRa+2/h1wMVRpe0tlqHuFgPzfhhoKR5Yqmp9piQvzGmdg5UXIZCdGk7iwG2Kiv4pkq4ssJZoIqpiJmRtO67aA3VQzA+N7fDAp1cO6NHwsZ/U0mjOIIIZajlmNpJYxPIQhX3SbsTZjYaTsb4bShnrMyzCD2qaKFOUbRt3u8lwFJvpW9ybC52wGa+nOxomFgPz6lgEhWorZlJVRFFFIysthYtpS7OxO92BHhgeHEE8nD80rSvzY3KCQEq5CyKBcjcGxscA6tm160NRwsZrxTRz0lFHXJVTmoUxFwXPLYNYFeX7oUEj18ySb4k8SZdNRrTVK1VQ0pnhSUNISjiRrMBH7qgHoAOn1wGa+hoOFhYWB2PlSr99/0m/njXc7e3DUfrHEP4hjIqv33/Sb+eNfzWLVwytt7RRn6MMazxuH/AN/gY5hA2w/RUTTOEQAsfMgD6nB3SdmsfLXXKeZ1JWxX4Af+cfHxPHUeGtmPfzHD8HV4i7prYa7Xz/6im/6Zf5454OX2GgqcwbZ3HJg+J6kfP/Ti7444YfMJI5EdUCRiOzX8D1uMccX8OSzw01PTaVhgToxsWfz2H/6+OUf1ThJbVF9D758DXjOU8L8CT2NZ4JYZaOQ6rXZQfFW94fXf54zfijJTR1csB6Kx0+qndT9MFfCnCdXRVUc45dlNmGrqp94dPLBF2g8Ox5g8cqNymQFXZhsV8PmDf641/qXCr/ovqT+y4ipSScXdGPYO5F/J+S26T17b+YiH/wBfzw7lHAdJJMsXtHOkO+hCBsOt7X2w5xNx3GsxVIUkkh/Nq7W0rp8Ft4eu2H77M/hhKXjay+b/AAc4cJlJyqzUe78dgl4VrBW5OaeoDBtJiF1N2A9xh8Nt/TGeVFPS0BKsDUzrsQRpjQ+o6k+mLjgfj6X8oJz3Bjk/N2tYKT0I+e2HO2Th/k1S1CjuTjvfpr/Ub4tUq1T+aVl7sfu935WKqVKeXipq7Wl3+NvqBOZZtJUNeRr291RsqjyA6DGt9h/91m/W/wC0YxjGz9h/91m/W/7Rj64xjBYYqyPl4WTlWvJ3YbcRLMaaVaYDnMpVLmwBO17+g3+NsPZPlwpoIoV6Roq/Qdfmd8SJ51RSzsFUdSxAA+Zw1DmcTqWWWNlXqVdSB8SDtjT1rK9wXoOHJ6bMaqSMKaapS5GrcSW628ib/wDd6YpW4GqhlVNDpRpaefmmIt3ZBqY6b9PHofXGiUtdHKCY3RwOpRg1vocP4HPJi+/cB6mgrZq2kq2pkRYdaGLmgsA4sWJsF2/wjfb12ez+kqauKanloo3Zi6xS600KCTpc376sosSFBuR64MsLA3K313A2u4Tl5uWBNLx0oKyFjYkFAuw8b77YWTcNVFBVSJBZqGbvadVmgc9dIPVfTyt4jcywsBlRvczXLOGq6KhnoBBENfMHtBkFnD33Kgai56XOw2v0sTThWGWOkhjmTluiBCAwb3Ra9xtv1ti2wsDYU1HYosqyuWOurJmA5coh0EHfuKQbjw3OIfHvBa5hDdLJURg8t+n+Un/Cf3HfzuU4WBrppxwsBc34eqVky+ojiWY0seh4WcLYlQNSk924Pj6DEjKcsrFzNqqWJAk0KoQsgJi0m4BuBqJ81239MGWFgTlK97gjwjk9RRyVMLxhopZpJVmV16OOhX3r7fDEDhvKMwoY3pEiieMu5jqGksEVjfeO2piOtrjfxtvg4mqVTSGYLqOlbm1yfAeZ2O2HcBlLSz2ATLOEqiPJp6Qhec/NC94WOs7Enw2xZ5pw7LNlPsgIWXkonXa66bi/kbWv64KMLA1U1a3hYzrMsnr6ikp4hSxRezPE+jmreQx7d2w0qOp7x8freNks7ZrFVlQIhTGNhqBIYkm1vEdN8FOFgYqSXPp2K3iWjeaknijALyRui3NhdgR1wzwjlr01FBDJYPGgVrG4v8cXGFgXhWLEC5yKb8se1WXk+z8q+rfVqv08vXELJ8qqsskmSKH2mmlcyJpkVXjLdVIawI2G4Ph64MIKlZL6GDaSVNjexHUfEeWHcCMtboGc4oaqry+pjdI0llUrHGHuFBsLM9rFupNhboN8T4svkGXiGw5gp+Xa+2rRbr5Xxb4WBWBbgLNwdO+RpR90Toq7X7pKPqAv6jxx5n+U1c7UVSKcFqZjqp3kXvXA7wYXW4N7X32GDvCwJdJPt2Aujy+s/Ka1ksKLG0BiKrKCYgGDXYkDUTY+7sL+l8DuVUVVKZpko6SsV5XZJ5jpaQXsLAj3RawuANtr9capLGGBU9CCD88C+VZFW0cYghlgeFbiMyo+tFJuAdLaWt4dMDnKnrzKeVnzqluiezVdHOLKxuodPC9uhHpsR5YIIMzrpNKmkWFrjXI8qsoHjpC95iRewNvXE/IMjWkjYai7yO0kkhABd26mw2A8APAYs8C4we7evM8bocDHZ3kE1FStHOFDGV3Gk3Fmtbf64KMLA6OKbTBrj3JZaumWOEKWEsbnUbbKbn/xh/jPhv2+lMQbRIGV42PQOvS/odx88X2FgY4J3vzBDMZa+ppjT+zCKSRdDzNKpjUHZmUA6ySL2BAtfrtir4oyhoIqCjpgkxRrmnkG0wUbs3gFDEtubXI62tjQ8UGe8PSSTxVNPIsc0SslnUsjo3VWsQRvuCMDnOnp1B2hzubLpoo58vggjqHEfMp2B7x6att/n4Xt0xeZFkksWYV07gCOflaCGue4tjceGHBkU9RLE9W8RWFtaRQq1i4BAZmY3Om5soA363wQ4Gwg+fLYB6PKaykrquSOCOdallZZWlCmO33WFixUeS+Q+VfDwfVjKqqiZE5jSFkcONLhnBJ81sB0ONIwsBkrr17grxjkM1Vlvs8YXmkRbFrDulSd/liRxfk0tTBCkYBZZoXa5tZUa5+eCLCwLcE7iwsLCwLPlWq99/0m/njTezni+nkpWy+rIVSGVGY2DK33b+DAnbEObsUq2Ynmwbkn73j8scfYjV/iwfxf0xp49OnWpyuojOa9j1Ujn2Zknj+6dQBA9b7X9RifkPCSZURU5hOq6N0gRrlm9bdfgNvPHkPZFmCCyVSKPJXkA/dhmTsWrGN2nhY+ZLk/UjGNX0Z0VNxeKMHf46FlwJWtV1FVXTsVhQNpi1d3pfp6KPqcZ9VcVVLuziZ1DMSADYAE7AelsGA7FqwC3Pht5Xf+mOPsSq/xoP4v6Y5ZNJ7xXyNk+IcUlf5gVJntQ3WaX/vONf4Dq0zHKWgmYFgGiYk7+anfx3/dgV+xKr/Gg/i/pjpexWsHSeEfAv8A0xahCP8AikvIymq8XeSb8ybwrlJyqiraqWwmGqNB6A2B/wAzb/LGWk367nxxozdjFaes8R+LOccfYlV/jQfxf0xZFSlUkklGyRngYjcbEbj4jG6VqrnGTKbjmlNQ3F+YnX62P1wHfYjV/jQfxf0x2vYvWjpPCLeRfA2lTqQunG6ZnJFuvXGz9h/91m/W/wC0YHD2JVf40H8X9MH3Z1wlLlsMkcrIxZ9QKX6WA8cCuGozhUu0FbrcEHcWwNdmiAZZT2AGzdP02wT4H6Hhd6e6QVLxwlmYRlEbRqNzoYi4F7mxvbGHotPEmVbQzRRq1GRqE9QTEbBJQHclemzHwbwPXbFjl2YrWSRyRyyqhjkV4r2KOpQWYWurrc7eoPlicch0mHlyOiwkm1gdZYEEsSLkm5O1t98ejh9FqHqI7pJImhrdG3FmI6aha1/EfDAhRaBaOqn/ACZHVc+ZmjkLy7jvxJIQ46bWQXuPL1wSBTNOzLLIIljAsrbMzAMD0+6lj5HX6YdyXIhTU/ILmVO974W9mJJBsADuT4Y6yrJRTUywRu3dBAdrE/E367bfIYCMXpcoeEMyaeOlLvUGQoWdmWyPbbra17kEafLEHL82mM6RrNI0ntkyESe4YIydQva2sC1tJv57XwRZZw20EUUK1EhjiIIBVAWA3AJA6XsdrXthheDF5bo00hLTGdXAUNHITe6kC1uosQdiRgThnZETNM0eOraOeSSCNzGKaVf7O+2pXPQMzXHe2Itaxx3QRSTVlZGZ5gkUkJUBh0aPUVvboWP0FsTZuGDKhimnaSJnDspVRuGDWBG4UsL269bEDEnL8i5M883NZjPpLAqtgVXStrC/TzvfA3DK+vrcqsjp5Kjn6qiYcqqlQWbqi2AU7evXre2OeH5ppW5EkkmuldxK17c0NvF4dChDG1rEW8cXGR5J7LzfzrSc2RpDqCizN1tYDb0x5l2RmGeabmsxmKllKqANI0i1hf3Rbe+Bqi9O51mnEEdOwVtRNgTpF9KswQMfQsbeZsfI4h5ZXSVU0jBnjjhlKBdAtIEBVrk735l+nQIPM46zjKE5nPYSuCYg0aLq1GNmKE+OkM2ojpsCehxKyCgaGmRG2c6mbxszsWPxsTgb7TlZ7Azx0Hn18pJGel0SRsi3AlBDkE3H/DsOh9/FhnWaGampJoZHQTTU47hG6ysAw3B8D8sW2V5O0CyLzWkMjM+plW4ZuvQAEeQPgAMVVNwRy4I4BUS6IpRKl1TYq2oD3fd1b2+WBDjLV9S9zGtEELyH7q7ep6AfEmw+eBnJ82qJKOqjjfm1UBdVZhYuG7yNYja6nSL7XXFzPkTu6u1Q50srBdKae7c9LeZB6/dXyxxWcNa6hp1mkjZlRbKFt+bYspNxcm5IPmpIwLkpN3QP1uda6KpkgnnSSMR6o5NpIXvYggjowPqNrjBBkU/tBM6yuUF41jJ6FCQS4IvzCfunoLeJwzXcHidZtcrB5wiu6qo7se6qAQQNybk3P7sOycM995I5nieVdMpQLaQ2sHKkWEgH3h874EqMk7+uZX5TxCzZgyFy0U6NylIICNCbEAkC+tTr+Xpi/wA5rTDA7gEsBZQOpZtlA9SxAxDrOHOYlOvNZTTsrKyqtzpBWxuLWKkggdcP5rlBnaI81kETB7BVIZhe17g7C/QW3sfDApKSTQNcIn2asnpisiJMonj5gsSwAWW256tpb54kUWcy08rRVTloJZHSGe+6MGKiNz4E2urePQ74t824d588EwleNoNWnSF31CzA3BJBG1sdw5AphkhmYzpIWJDqotrJYgWA2ubjxG2+BKhJaIpcvrJXmgpTK9hAZ5ZNtb3fSqg27oG5NhfYDzw5xbHLTU00sc8osYtIvcqTIFa1wbgqehvYjbE4cKKogKSOstOnLSXYlk2urgizA2B87i4Iwsz4ZapR1knfv6N1VQAEbUAAQerAEk3JsBtgMMsLXP8Aors7zNjJSJG1THqnWNyylQy6WJBJHW4G4364kZFUPXe0SNI6Ks0kUaIdOkR7aiepZjc77AW2xYZpkZqDCTKymFxINKr3mAI3uDtYnYWx5Hw/ypJHgkaPmnU66Qyl7WLgHox2v4HywNwyvfkDT53MYGV5X5lPWpTs6bcxGddyAPeKNY28Rti64XzNnjqJGkZ4VlcRM+zhUADBhYEWcMBqGq1r46m4PQwrEkjpaUTs/dLSSBg2piRb3gNgBsANhj2q4U1NIY5niE2kyqoUq7C12AI7rMBZrdR674EqM07lNl/FzxLWtITIUj9qjBBFlZd49wNkcWv/AM18WVUdFIss1W8cjKrc0GyBmsbabFdFzYA7nzvidmXDgnljkZz3EeNl0raRZLala4vY2GwOxxEPB/5g03tEpp9gFIUsoUghQ9r2FgBcE28cDcMlpuQKvNSlXUqz1JjEMToIgToL6wT026L73kcF8KkKoJ1EAAk+PripXIGWolnWdw0qqhGhCAEvptte/ePXrizoqblxqmotpABZurHxJ9Sd8C4Jp6j2FhYWB0FhYWFgBYWFhYAWFhYWAFhYWFgBYWFhY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2" descr="data:image/jpeg;base64,/9j/4AAQSkZJRgABAQAAAQABAAD/2wCEAAkGBhQQERUUExQVFRUWGRoZGRgWFxweHxoeGx4eIiAgIh8hHiYgIRwjHCAcIC8gIycpLCwsHiAxNTAqNSYsLC8BCQoKDgwOGg8PGi8hHiUvLjUvKTUqNCwsKTQsLTA1KiwwMDQuLCwpKSw1LCkpNS01LCwpLCwsLCwsLCksKSosLP/AABEIADAB0QMBIgACEQEDEQH/xAAcAAABBQEBAQAAAAAAAAAAAAAGAAMEBQcCAQj/xABGEAACAQIEAwUFAwkGBQUBAAABAgMEEQAFEiEGEzEHIkFRYRQycYGRF0JTFSNyc5OhorHRMzRSgrLCQ2J0ksEkNmPh8Bb/xAAZAQEBAQEBAQAAAAAAAAAAAAAAAgEDBQT/xAAxEQACAQIEBAMHBAMAAAAAAAAAAQIDERITITEEQVGhYYHwIlJxkbHB0QUUM+EyQkP/2gAMAwEAAhEDEQA/AI8/a1mAZhzI9iR/ZL4HD79o+bBNZUhLX1Gn7tvO9rWwDVfvv+k388bNn8p//nAfOGMfvGNPHpSnPF7T0Aj7Xcw/Ej/ZLj1e1vMSbB47nb+yXAXhynezqfJlP0IwOKr1PeYb1XabmsVuZZL9NcGm9vK4xH+13MPxI/2S4s+2mo1TUo/+Et9TgM4ayU1lVFAPvt3vRRux+mB1qTqRngUmE0/ahmkYUuVUMLqWhA1DzF+owz9ruYfiR/slwedpmTR1WWiSCzez95Sv+Ed1gPkP3YxDA2tKpTlbEwz+13MPxI/2S49Ha5mJ+/H+yXAXgo7OcmFRWq0lhFAObIT0Gnpf5/ywOcKtWUklJlhU9qWZxNpkKo3WzQgH6HDX2u5h+JH+yXBP20ZKHjhrE3A7jEeKtup+v88ZLgVWnUpyw4mGf2u5h+JH+yXGk9mHE09fBI87KWWTSNKhdrA+GMGaBgoYqQrXsSNjbrY42TsP/us363/aMZo9jrw1SbqJSbNIwM8Y8aLlzU4IDc2QBv8AljFgzfIkdcE2MxzSpSu9uLQ1MglHJgeOFmULEbhgw85rk+gGB6FWTS03NJqHIRivXSSPptii7P8AOpayhjmmILsXvYWGzEDb4DETgDOzU5cA9+bCGhkB6goNr/FbfO+KzgZL5JDef2ddTF5AQCF5jXAY7KT01eGBOO7TXR/Y0DCxnWXZmkWaU0dLUTSwTrJrWRndboLhkd+vrpJH1xHfPIXqaqKvqJ6afmEQESOiLHYaCukhSb3JLbG+AzkE/EueTQVlBFGVCTu6yXFyQoB2Ph44JsAHHdelPV5ZLIx0RtKxYC9wIxvt1vi54Y5lWRWySEI6/mYEfuIvm9tmlPj4L08MDYz9tr1sE2FjOOK3iiincV87VkepwIpGISxuEMa3RUA2Jb4k4N+Hq1p6WCV/eeNGa3mQL4FRnd2KpONUGYvQyAIbIYmv75ZblT5N5efxxdZtWGGCWVQCY43cA9CVUm37sBObcJx5jVV6E6ZE9maOQdUblt89JsLj59ccZXxZI1PVUVaNFXFDKAT/AMVQh7wPibb7dRv5gDkqjV1Lxs/sHGT1pnp4pWAUyIrkDw1AG2JmBSVE9ipDNUmnhESa9L6DJ3BZddwQOpsu5xU8LVeutqqSOeoemMKuhdn1oSbHS7DVbfY/TAvMtZMMcpz2KqMnJYsInMbGxA1AAkC/W1+uLDGedmWWALVScyXuVMy6dZ0nYbsPFvXFp2ZVby5eHkd3YvL3nYk2DEDc+AGAp1HJK/ML8LGa5PmEzZDUymWQyDnkOXOoaW2s177WxccN5LOYFqZKyXmPT2AY3jj1KCG0n3mW1yzHc36YGqpe1lyDLAxPnsozeOlBXktTmQi2+oMR18vTAtnWZx0slPJR1k8z89I5byPJHIG63J/NhvILb0G2Lyq/9wQ/9G/+s4EOpi0XVBNnmYGnpppgAxjjZ7E2vpBNr4a4azY1dLFOVCGRdWkG9vnjji3+41X6iX/QcC3BX5R9gp+V7Hy+WNOsS6retja/wwKlNqdvAvn4nYZmKLljSYebr1G/Ui1rW/fghxneVio/Lw9p5Wv2Q/2OrTp17e9ve9/3Yj5TxBHXPPLVS1KqJGSGOEThUVfvExDdz6k2t0wIjV69WaZhqqdgjFF1OFJVSbXNthfwucZ3T51UNlVeHebVBrEUzKyO6dVNyAb+uLTKMpmFIaqWqmeRqU2TVZEugIIHXWLbuTcknAtVb7IuU4hMFEtRXKIGA76rdrEmwAte5O31xdRSalBHQgH64yjPY2m4ehmkllZ9KXu5sxaUbsPvEeBPTBnW5akNMgkrJYodWqRnlszXXZBISCq33su/h44GRqO/kgmwsAHCuZaczkp4ZppaZoOaomLkqwYDus/eKm/XcfTEfIH9spauoqp5UlR5QdMzxiAJ7oCggD/MDfA1Vb7ePY0fCxlEXEVRT5TTNzJRNWS6TI5ZyqXPeVTexKgWAHjcYmZrmS0xhkoZKyRxIoljkWoYSIfeJ1rYMNt1t1wJz168TSmO2AnI+L66sp2nipoGVWZdHNcMSvW3cK/vwbXxmPZ1W1S0TrTU6veaW0jyhVUm3VbFjb064G1JNSS+IbcJ8TpmFOJkUoQSro3VWHUX8fDfFzjMs8yOTKsqVY5W5zVEbO6EqGZzYjbfR0Hriw4jebK6WSUVEs1RUvHGDJbTGxvconRRa+2/h1wMVRpe0tlqHuFgPzfhhoKR5Yqmp9piQvzGmdg5UXIZCdGk7iwG2Kiv4pkq4ssJZoIqpiJmRtO67aA3VQzA+N7fDAp1cO6NHwsZ/U0mjOIIIZajlmNpJYxPIQhX3SbsTZjYaTsb4bShnrMyzCD2qaKFOUbRt3u8lwFJvpW9ybC52wGa+nOxomFgPz6lgEhWorZlJVRFFFIysthYtpS7OxO92BHhgeHEE8nD80rSvzY3KCQEq5CyKBcjcGxscA6tm160NRwsZrxTRz0lFHXJVTmoUxFwXPLYNYFeX7oUEj18ySb4k8SZdNRrTVK1VQ0pnhSUNISjiRrMBH7qgHoAOn1wGa+hoOFhYWB2PlSr99/0m/njXc7e3DUfrHEP4hjIqv33/Sb+eNfzWLVwytt7RRn6MMazxuH/AN/gY5hA2w/RUTTOEQAsfMgD6nB3SdmsfLXXKeZ1JWxX4Af+cfHxPHUeGtmPfzHD8HV4i7prYa7Xz/6im/6Zf5454OX2GgqcwbZ3HJg+J6kfP/Ti7444YfMJI5EdUCRiOzX8D1uMccX8OSzw01PTaVhgToxsWfz2H/6+OUf1ThJbVF9D758DXjOU8L8CT2NZ4JYZaOQ6rXZQfFW94fXf54zfijJTR1csB6Kx0+qndT9MFfCnCdXRVUc45dlNmGrqp94dPLBF2g8Ox5g8cqNymQFXZhsV8PmDf641/qXCr/ovqT+y4ipSScXdGPYO5F/J+S26T17b+YiH/wBfzw7lHAdJJMsXtHOkO+hCBsOt7X2w5xNx3GsxVIUkkh/Nq7W0rp8Ft4eu2H77M/hhKXjay+b/AAc4cJlJyqzUe78dgl4VrBW5OaeoDBtJiF1N2A9xh8Nt/TGeVFPS0BKsDUzrsQRpjQ+o6k+mLjgfj6X8oJz3Bjk/N2tYKT0I+e2HO2Th/k1S1CjuTjvfpr/Ub4tUq1T+aVl7sfu935WKqVKeXipq7Wl3+NvqBOZZtJUNeRr291RsqjyA6DGt9h/91m/W/wC0YxjGz9h/91m/W/7Rj64xjBYYqyPl4WTlWvJ3YbcRLMaaVaYDnMpVLmwBO17+g3+NsPZPlwpoIoV6Roq/Qdfmd8SJ51RSzsFUdSxAA+Zw1DmcTqWWWNlXqVdSB8SDtjT1rK9wXoOHJ6bMaqSMKaapS5GrcSW628ib/wDd6YpW4GqhlVNDpRpaefmmIt3ZBqY6b9PHofXGiUtdHKCY3RwOpRg1vocP4HPJi+/cB6mgrZq2kq2pkRYdaGLmgsA4sWJsF2/wjfb12ez+kqauKanloo3Zi6xS600KCTpc376sosSFBuR64MsLA3K313A2u4Tl5uWBNLx0oKyFjYkFAuw8b77YWTcNVFBVSJBZqGbvadVmgc9dIPVfTyt4jcywsBlRvczXLOGq6KhnoBBENfMHtBkFnD33Kgai56XOw2v0sTThWGWOkhjmTluiBCAwb3Ra9xtv1ti2wsDYU1HYosqyuWOurJmA5coh0EHfuKQbjw3OIfHvBa5hDdLJURg8t+n+Un/Cf3HfzuU4WBrppxwsBc34eqVky+ojiWY0seh4WcLYlQNSk924Pj6DEjKcsrFzNqqWJAk0KoQsgJi0m4BuBqJ81239MGWFgTlK97gjwjk9RRyVMLxhopZpJVmV16OOhX3r7fDEDhvKMwoY3pEiieMu5jqGksEVjfeO2piOtrjfxtvg4mqVTSGYLqOlbm1yfAeZ2O2HcBlLSz2ATLOEqiPJp6Qhec/NC94WOs7Enw2xZ5pw7LNlPsgIWXkonXa66bi/kbWv64KMLA1U1a3hYzrMsnr6ikp4hSxRezPE+jmreQx7d2w0qOp7x8freNks7ZrFVlQIhTGNhqBIYkm1vEdN8FOFgYqSXPp2K3iWjeaknijALyRui3NhdgR1wzwjlr01FBDJYPGgVrG4v8cXGFgXhWLEC5yKb8se1WXk+z8q+rfVqv08vXELJ8qqsskmSKH2mmlcyJpkVXjLdVIawI2G4Ph64MIKlZL6GDaSVNjexHUfEeWHcCMtboGc4oaqry+pjdI0llUrHGHuFBsLM9rFupNhboN8T4svkGXiGw5gp+Xa+2rRbr5Xxb4WBWBbgLNwdO+RpR90Toq7X7pKPqAv6jxx5n+U1c7UVSKcFqZjqp3kXvXA7wYXW4N7X32GDvCwJdJPt2Aujy+s/Ka1ksKLG0BiKrKCYgGDXYkDUTY+7sL+l8DuVUVVKZpko6SsV5XZJ5jpaQXsLAj3RawuANtr9capLGGBU9CCD88C+VZFW0cYghlgeFbiMyo+tFJuAdLaWt4dMDnKnrzKeVnzqluiezVdHOLKxuodPC9uhHpsR5YIIMzrpNKmkWFrjXI8qsoHjpC95iRewNvXE/IMjWkjYai7yO0kkhABd26mw2A8APAYs8C4we7evM8bocDHZ3kE1FStHOFDGV3Gk3Fmtbf64KMLA6OKbTBrj3JZaumWOEKWEsbnUbbKbn/xh/jPhv2+lMQbRIGV42PQOvS/odx88X2FgY4J3vzBDMZa+ppjT+zCKSRdDzNKpjUHZmUA6ySL2BAtfrtir4oyhoIqCjpgkxRrmnkG0wUbs3gFDEtubXI62tjQ8UGe8PSSTxVNPIsc0SslnUsjo3VWsQRvuCMDnOnp1B2hzubLpoo58vggjqHEfMp2B7x6att/n4Xt0xeZFkksWYV07gCOflaCGue4tjceGHBkU9RLE9W8RWFtaRQq1i4BAZmY3Om5soA363wQ4Gwg+fLYB6PKaykrquSOCOdallZZWlCmO33WFixUeS+Q+VfDwfVjKqqiZE5jSFkcONLhnBJ81sB0ONIwsBkrr17grxjkM1Vlvs8YXmkRbFrDulSd/liRxfk0tTBCkYBZZoXa5tZUa5+eCLCwLcE7iwsLCwLPlWq99/0m/njTezni+nkpWy+rIVSGVGY2DK33b+DAnbEObsUq2Ynmwbkn73j8scfYjV/iwfxf0xp49OnWpyuojOa9j1Ujn2Zknj+6dQBA9b7X9RifkPCSZURU5hOq6N0gRrlm9bdfgNvPHkPZFmCCyVSKPJXkA/dhmTsWrGN2nhY+ZLk/UjGNX0Z0VNxeKMHf46FlwJWtV1FVXTsVhQNpi1d3pfp6KPqcZ9VcVVLuziZ1DMSADYAE7AelsGA7FqwC3Pht5Xf+mOPsSq/xoP4v6Y5ZNJ7xXyNk+IcUlf5gVJntQ3WaX/vONf4Dq0zHKWgmYFgGiYk7+anfx3/dgV+xKr/Gg/i/pjpexWsHSeEfAv8A0xahCP8AikvIymq8XeSb8ybwrlJyqiraqWwmGqNB6A2B/wAzb/LGWk367nxxozdjFaes8R+LOccfYlV/jQfxf0xZFSlUkklGyRngYjcbEbj4jG6VqrnGTKbjmlNQ3F+YnX62P1wHfYjV/jQfxf0x2vYvWjpPCLeRfA2lTqQunG6ZnJFuvXGz9h/91m/W/wC0YHD2JVf40H8X9MH3Z1wlLlsMkcrIxZ9QKX6WA8cCuGozhUu0FbrcEHcWwNdmiAZZT2AGzdP02wT4H6Hhd6e6QVLxwlmYRlEbRqNzoYi4F7mxvbGHotPEmVbQzRRq1GRqE9QTEbBJQHclemzHwbwPXbFjl2YrWSRyRyyqhjkV4r2KOpQWYWurrc7eoPlicch0mHlyOiwkm1gdZYEEsSLkm5O1t98ejh9FqHqI7pJImhrdG3FmI6aha1/EfDAhRaBaOqn/ACZHVc+ZmjkLy7jvxJIQ46bWQXuPL1wSBTNOzLLIIljAsrbMzAMD0+6lj5HX6YdyXIhTU/ILmVO974W9mJJBsADuT4Y6yrJRTUywRu3dBAdrE/E367bfIYCMXpcoeEMyaeOlLvUGQoWdmWyPbbra17kEafLEHL82mM6RrNI0ntkyESe4YIydQva2sC1tJv57XwRZZw20EUUK1EhjiIIBVAWA3AJA6XsdrXthheDF5bo00hLTGdXAUNHITe6kC1uosQdiRgThnZETNM0eOraOeSSCNzGKaVf7O+2pXPQMzXHe2Itaxx3QRSTVlZGZ5gkUkJUBh0aPUVvboWP0FsTZuGDKhimnaSJnDspVRuGDWBG4UsL269bEDEnL8i5M883NZjPpLAqtgVXStrC/TzvfA3DK+vrcqsjp5Kjn6qiYcqqlQWbqi2AU7evXre2OeH5ppW5EkkmuldxK17c0NvF4dChDG1rEW8cXGR5J7LzfzrSc2RpDqCizN1tYDb0x5l2RmGeabmsxmKllKqANI0i1hf3Rbe+Bqi9O51mnEEdOwVtRNgTpF9KswQMfQsbeZsfI4h5ZXSVU0jBnjjhlKBdAtIEBVrk735l+nQIPM46zjKE5nPYSuCYg0aLq1GNmKE+OkM2ojpsCehxKyCgaGmRG2c6mbxszsWPxsTgb7TlZ7Azx0Hn18pJGel0SRsi3AlBDkE3H/DsOh9/FhnWaGampJoZHQTTU47hG6ysAw3B8D8sW2V5O0CyLzWkMjM+plW4ZuvQAEeQPgAMVVNwRy4I4BUS6IpRKl1TYq2oD3fd1b2+WBDjLV9S9zGtEELyH7q7ep6AfEmw+eBnJ82qJKOqjjfm1UBdVZhYuG7yNYja6nSL7XXFzPkTu6u1Q50srBdKae7c9LeZB6/dXyxxWcNa6hp1mkjZlRbKFt+bYspNxcm5IPmpIwLkpN3QP1uda6KpkgnnSSMR6o5NpIXvYggjowPqNrjBBkU/tBM6yuUF41jJ6FCQS4IvzCfunoLeJwzXcHidZtcrB5wiu6qo7se6qAQQNybk3P7sOycM995I5nieVdMpQLaQ2sHKkWEgH3h874EqMk7+uZX5TxCzZgyFy0U6NylIICNCbEAkC+tTr+Xpi/wA5rTDA7gEsBZQOpZtlA9SxAxDrOHOYlOvNZTTsrKyqtzpBWxuLWKkggdcP5rlBnaI81kETB7BVIZhe17g7C/QW3sfDApKSTQNcIn2asnpisiJMonj5gsSwAWW256tpb54kUWcy08rRVTloJZHSGe+6MGKiNz4E2urePQ74t824d588EwleNoNWnSF31CzA3BJBG1sdw5AphkhmYzpIWJDqotrJYgWA2ubjxG2+BKhJaIpcvrJXmgpTK9hAZ5ZNtb3fSqg27oG5NhfYDzw5xbHLTU00sc8osYtIvcqTIFa1wbgqehvYjbE4cKKogKSOstOnLSXYlk2urgizA2B87i4Iwsz4ZapR1knfv6N1VQAEbUAAQerAEk3JsBtgMMsLXP8Aors7zNjJSJG1THqnWNyylQy6WJBJHW4G4364kZFUPXe0SNI6Ks0kUaIdOkR7aiepZjc77AW2xYZpkZqDCTKymFxINKr3mAI3uDtYnYWx5Hw/ypJHgkaPmnU66Qyl7WLgHox2v4HywNwyvfkDT53MYGV5X5lPWpTs6bcxGddyAPeKNY28Rti64XzNnjqJGkZ4VlcRM+zhUADBhYEWcMBqGq1r46m4PQwrEkjpaUTs/dLSSBg2piRb3gNgBsANhj2q4U1NIY5niE2kyqoUq7C12AI7rMBZrdR674EqM07lNl/FzxLWtITIUj9qjBBFlZd49wNkcWv/AM18WVUdFIss1W8cjKrc0GyBmsbabFdFzYA7nzvidmXDgnljkZz3EeNl0raRZLala4vY2GwOxxEPB/5g03tEpp9gFIUsoUghQ9r2FgBcE28cDcMlpuQKvNSlXUqz1JjEMToIgToL6wT026L73kcF8KkKoJ1EAAk+PripXIGWolnWdw0qqhGhCAEvptte/ePXrizoqblxqmotpABZurHxJ9Sd8C4Jp6j2FhYWB0FhYWFgBYWFhYAWFhYWAFhYWFgBYWFhYA//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4" descr="data:image/jpeg;base64,/9j/4AAQSkZJRgABAQAAAQABAAD/2wCEAAkGBhQQERUUExQVFRUWGRoZGRgWFxweHxoeGx4eIiAgIh8hHiYgIRwjHCAcIC8gIycpLCwsHiAxNTAqNSYsLC8BCQoKDgwOGg8PGi8hHiUvLjUvKTUqNCwsKTQsLTA1KiwwMDQuLCwpKSw1LCkpNS01LCwpLCwsLCwsLCksKSosLP/AABEIADAB0QMBIgACEQEDEQH/xAAcAAABBQEBAQAAAAAAAAAAAAAGAAMEBQcCAQj/xABGEAACAQIEAwUFAwkGBQUBAAABAgMEEQAFEiEGEzEHIkFRYRQycYGRF0JTFSNyc5OhorHRMzRSgrLCQ2J0ksEkNmPh8Bb/xAAZAQEBAQEBAQAAAAAAAAAAAAAAAgEDBQT/xAAxEQACAQIEBAMHBAMAAAAAAAAAAQIDERITITEEQVGhYYHwIlJxkbHB0QUUM+EyQkP/2gAMAwEAAhEDEQA/AI8/a1mAZhzI9iR/ZL4HD79o+bBNZUhLX1Gn7tvO9rWwDVfvv+k388bNn8p//nAfOGMfvGNPHpSnPF7T0Aj7Xcw/Ej/ZLj1e1vMSbB47nb+yXAXhynezqfJlP0IwOKr1PeYb1XabmsVuZZL9NcGm9vK4xH+13MPxI/2S4s+2mo1TUo/+Et9TgM4ayU1lVFAPvt3vRRux+mB1qTqRngUmE0/ahmkYUuVUMLqWhA1DzF+owz9ruYfiR/slwedpmTR1WWiSCzez95Sv+Ed1gPkP3YxDA2tKpTlbEwz+13MPxI/2S49Ha5mJ+/H+yXAXgo7OcmFRWq0lhFAObIT0Gnpf5/ywOcKtWUklJlhU9qWZxNpkKo3WzQgH6HDX2u5h+JH+yXBP20ZKHjhrE3A7jEeKtup+v88ZLgVWnUpyw4mGf2u5h+JH+yXGk9mHE09fBI87KWWTSNKhdrA+GMGaBgoYqQrXsSNjbrY42TsP/us363/aMZo9jrw1SbqJSbNIwM8Y8aLlzU4IDc2QBv8AljFgzfIkdcE2MxzSpSu9uLQ1MglHJgeOFmULEbhgw85rk+gGB6FWTS03NJqHIRivXSSPptii7P8AOpayhjmmILsXvYWGzEDb4DETgDOzU5cA9+bCGhkB6goNr/FbfO+KzgZL5JDef2ddTF5AQCF5jXAY7KT01eGBOO7TXR/Y0DCxnWXZmkWaU0dLUTSwTrJrWRndboLhkd+vrpJH1xHfPIXqaqKvqJ6afmEQESOiLHYaCukhSb3JLbG+AzkE/EueTQVlBFGVCTu6yXFyQoB2Ph44JsAHHdelPV5ZLIx0RtKxYC9wIxvt1vi54Y5lWRWySEI6/mYEfuIvm9tmlPj4L08MDYz9tr1sE2FjOOK3iiincV87VkepwIpGISxuEMa3RUA2Jb4k4N+Hq1p6WCV/eeNGa3mQL4FRnd2KpONUGYvQyAIbIYmv75ZblT5N5efxxdZtWGGCWVQCY43cA9CVUm37sBObcJx5jVV6E6ZE9maOQdUblt89JsLj59ccZXxZI1PVUVaNFXFDKAT/AMVQh7wPibb7dRv5gDkqjV1Lxs/sHGT1pnp4pWAUyIrkDw1AG2JmBSVE9ipDNUmnhESa9L6DJ3BZddwQOpsu5xU8LVeutqqSOeoemMKuhdn1oSbHS7DVbfY/TAvMtZMMcpz2KqMnJYsInMbGxA1AAkC/W1+uLDGedmWWALVScyXuVMy6dZ0nYbsPFvXFp2ZVby5eHkd3YvL3nYk2DEDc+AGAp1HJK/ML8LGa5PmEzZDUymWQyDnkOXOoaW2s177WxccN5LOYFqZKyXmPT2AY3jj1KCG0n3mW1yzHc36YGqpe1lyDLAxPnsozeOlBXktTmQi2+oMR18vTAtnWZx0slPJR1k8z89I5byPJHIG63J/NhvILb0G2Lyq/9wQ/9G/+s4EOpi0XVBNnmYGnpppgAxjjZ7E2vpBNr4a4azY1dLFOVCGRdWkG9vnjji3+41X6iX/QcC3BX5R9gp+V7Hy+WNOsS6retja/wwKlNqdvAvn4nYZmKLljSYebr1G/Ui1rW/fghxneVio/Lw9p5Wv2Q/2OrTp17e9ve9/3Yj5TxBHXPPLVS1KqJGSGOEThUVfvExDdz6k2t0wIjV69WaZhqqdgjFF1OFJVSbXNthfwucZ3T51UNlVeHebVBrEUzKyO6dVNyAb+uLTKMpmFIaqWqmeRqU2TVZEugIIHXWLbuTcknAtVb7IuU4hMFEtRXKIGA76rdrEmwAte5O31xdRSalBHQgH64yjPY2m4ehmkllZ9KXu5sxaUbsPvEeBPTBnW5akNMgkrJYodWqRnlszXXZBISCq33su/h44GRqO/kgmwsAHCuZaczkp4ZppaZoOaomLkqwYDus/eKm/XcfTEfIH9spauoqp5UlR5QdMzxiAJ7oCggD/MDfA1Vb7ePY0fCxlEXEVRT5TTNzJRNWS6TI5ZyqXPeVTexKgWAHjcYmZrmS0xhkoZKyRxIoljkWoYSIfeJ1rYMNt1t1wJz168TSmO2AnI+L66sp2nipoGVWZdHNcMSvW3cK/vwbXxmPZ1W1S0TrTU6veaW0jyhVUm3VbFjb064G1JNSS+IbcJ8TpmFOJkUoQSro3VWHUX8fDfFzjMs8yOTKsqVY5W5zVEbO6EqGZzYjbfR0Hriw4jebK6WSUVEs1RUvHGDJbTGxvconRRa+2/h1wMVRpe0tlqHuFgPzfhhoKR5Yqmp9piQvzGmdg5UXIZCdGk7iwG2Kiv4pkq4ssJZoIqpiJmRtO67aA3VQzA+N7fDAp1cO6NHwsZ/U0mjOIIIZajlmNpJYxPIQhX3SbsTZjYaTsb4bShnrMyzCD2qaKFOUbRt3u8lwFJvpW9ybC52wGa+nOxomFgPz6lgEhWorZlJVRFFFIysthYtpS7OxO92BHhgeHEE8nD80rSvzY3KCQEq5CyKBcjcGxscA6tm160NRwsZrxTRz0lFHXJVTmoUxFwXPLYNYFeX7oUEj18ySb4k8SZdNRrTVK1VQ0pnhSUNISjiRrMBH7qgHoAOn1wGa+hoOFhYWB2PlSr99/0m/njXc7e3DUfrHEP4hjIqv33/Sb+eNfzWLVwytt7RRn6MMazxuH/AN/gY5hA2w/RUTTOEQAsfMgD6nB3SdmsfLXXKeZ1JWxX4Af+cfHxPHUeGtmPfzHD8HV4i7prYa7Xz/6im/6Zf5454OX2GgqcwbZ3HJg+J6kfP/Ti7444YfMJI5EdUCRiOzX8D1uMccX8OSzw01PTaVhgToxsWfz2H/6+OUf1ThJbVF9D758DXjOU8L8CT2NZ4JYZaOQ6rXZQfFW94fXf54zfijJTR1csB6Kx0+qndT9MFfCnCdXRVUc45dlNmGrqp94dPLBF2g8Ox5g8cqNymQFXZhsV8PmDf641/qXCr/ovqT+y4ipSScXdGPYO5F/J+S26T17b+YiH/wBfzw7lHAdJJMsXtHOkO+hCBsOt7X2w5xNx3GsxVIUkkh/Nq7W0rp8Ft4eu2H77M/hhKXjay+b/AAc4cJlJyqzUe78dgl4VrBW5OaeoDBtJiF1N2A9xh8Nt/TGeVFPS0BKsDUzrsQRpjQ+o6k+mLjgfj6X8oJz3Bjk/N2tYKT0I+e2HO2Th/k1S1CjuTjvfpr/Ub4tUq1T+aVl7sfu935WKqVKeXipq7Wl3+NvqBOZZtJUNeRr291RsqjyA6DGt9h/91m/W/wC0YxjGz9h/91m/W/7Rj64xjBYYqyPl4WTlWvJ3YbcRLMaaVaYDnMpVLmwBO17+g3+NsPZPlwpoIoV6Roq/Qdfmd8SJ51RSzsFUdSxAA+Zw1DmcTqWWWNlXqVdSB8SDtjT1rK9wXoOHJ6bMaqSMKaapS5GrcSW628ib/wDd6YpW4GqhlVNDpRpaefmmIt3ZBqY6b9PHofXGiUtdHKCY3RwOpRg1vocP4HPJi+/cB6mgrZq2kq2pkRYdaGLmgsA4sWJsF2/wjfb12ez+kqauKanloo3Zi6xS600KCTpc376sosSFBuR64MsLA3K313A2u4Tl5uWBNLx0oKyFjYkFAuw8b77YWTcNVFBVSJBZqGbvadVmgc9dIPVfTyt4jcywsBlRvczXLOGq6KhnoBBENfMHtBkFnD33Kgai56XOw2v0sTThWGWOkhjmTluiBCAwb3Ra9xtv1ti2wsDYU1HYosqyuWOurJmA5coh0EHfuKQbjw3OIfHvBa5hDdLJURg8t+n+Un/Cf3HfzuU4WBrppxwsBc34eqVky+ojiWY0seh4WcLYlQNSk924Pj6DEjKcsrFzNqqWJAk0KoQsgJi0m4BuBqJ81239MGWFgTlK97gjwjk9RRyVMLxhopZpJVmV16OOhX3r7fDEDhvKMwoY3pEiieMu5jqGksEVjfeO2piOtrjfxtvg4mqVTSGYLqOlbm1yfAeZ2O2HcBlLSz2ATLOEqiPJp6Qhec/NC94WOs7Enw2xZ5pw7LNlPsgIWXkonXa66bi/kbWv64KMLA1U1a3hYzrMsnr6ikp4hSxRezPE+jmreQx7d2w0qOp7x8freNks7ZrFVlQIhTGNhqBIYkm1vEdN8FOFgYqSXPp2K3iWjeaknijALyRui3NhdgR1wzwjlr01FBDJYPGgVrG4v8cXGFgXhWLEC5yKb8se1WXk+z8q+rfVqv08vXELJ8qqsskmSKH2mmlcyJpkVXjLdVIawI2G4Ph64MIKlZL6GDaSVNjexHUfEeWHcCMtboGc4oaqry+pjdI0llUrHGHuFBsLM9rFupNhboN8T4svkGXiGw5gp+Xa+2rRbr5Xxb4WBWBbgLNwdO+RpR90Toq7X7pKPqAv6jxx5n+U1c7UVSKcFqZjqp3kXvXA7wYXW4N7X32GDvCwJdJPt2Aujy+s/Ka1ksKLG0BiKrKCYgGDXYkDUTY+7sL+l8DuVUVVKZpko6SsV5XZJ5jpaQXsLAj3RawuANtr9capLGGBU9CCD88C+VZFW0cYghlgeFbiMyo+tFJuAdLaWt4dMDnKnrzKeVnzqluiezVdHOLKxuodPC9uhHpsR5YIIMzrpNKmkWFrjXI8qsoHjpC95iRewNvXE/IMjWkjYai7yO0kkhABd26mw2A8APAYs8C4we7evM8bocDHZ3kE1FStHOFDGV3Gk3Fmtbf64KMLA6OKbTBrj3JZaumWOEKWEsbnUbbKbn/xh/jPhv2+lMQbRIGV42PQOvS/odx88X2FgY4J3vzBDMZa+ppjT+zCKSRdDzNKpjUHZmUA6ySL2BAtfrtir4oyhoIqCjpgkxRrmnkG0wUbs3gFDEtubXI62tjQ8UGe8PSSTxVNPIsc0SslnUsjo3VWsQRvuCMDnOnp1B2hzubLpoo58vggjqHEfMp2B7x6att/n4Xt0xeZFkksWYV07gCOflaCGue4tjceGHBkU9RLE9W8RWFtaRQq1i4BAZmY3Om5soA363wQ4Gwg+fLYB6PKaykrquSOCOdallZZWlCmO33WFixUeS+Q+VfDwfVjKqqiZE5jSFkcONLhnBJ81sB0ONIwsBkrr17grxjkM1Vlvs8YXmkRbFrDulSd/liRxfk0tTBCkYBZZoXa5tZUa5+eCLCwLcE7iwsLCwLPlWq99/0m/njTezni+nkpWy+rIVSGVGY2DK33b+DAnbEObsUq2Ynmwbkn73j8scfYjV/iwfxf0xp49OnWpyuojOa9j1Ujn2Zknj+6dQBA9b7X9RifkPCSZURU5hOq6N0gRrlm9bdfgNvPHkPZFmCCyVSKPJXkA/dhmTsWrGN2nhY+ZLk/UjGNX0Z0VNxeKMHf46FlwJWtV1FVXTsVhQNpi1d3pfp6KPqcZ9VcVVLuziZ1DMSADYAE7AelsGA7FqwC3Pht5Xf+mOPsSq/xoP4v6Y5ZNJ7xXyNk+IcUlf5gVJntQ3WaX/vONf4Dq0zHKWgmYFgGiYk7+anfx3/dgV+xKr/Gg/i/pjpexWsHSeEfAv8A0xahCP8AikvIymq8XeSb8ybwrlJyqiraqWwmGqNB6A2B/wAzb/LGWk367nxxozdjFaes8R+LOccfYlV/jQfxf0xZFSlUkklGyRngYjcbEbj4jG6VqrnGTKbjmlNQ3F+YnX62P1wHfYjV/jQfxf0x2vYvWjpPCLeRfA2lTqQunG6ZnJFuvXGz9h/91m/W/wC0YHD2JVf40H8X9MH3Z1wlLlsMkcrIxZ9QKX6WA8cCuGozhUu0FbrcEHcWwNdmiAZZT2AGzdP02wT4H6Hhd6e6QVLxwlmYRlEbRqNzoYi4F7mxvbGHotPEmVbQzRRq1GRqE9QTEbBJQHclemzHwbwPXbFjl2YrWSRyRyyqhjkV4r2KOpQWYWurrc7eoPlicch0mHlyOiwkm1gdZYEEsSLkm5O1t98ejh9FqHqI7pJImhrdG3FmI6aha1/EfDAhRaBaOqn/ACZHVc+ZmjkLy7jvxJIQ46bWQXuPL1wSBTNOzLLIIljAsrbMzAMD0+6lj5HX6YdyXIhTU/ILmVO974W9mJJBsADuT4Y6yrJRTUywRu3dBAdrE/E367bfIYCMXpcoeEMyaeOlLvUGQoWdmWyPbbra17kEafLEHL82mM6RrNI0ntkyESe4YIydQva2sC1tJv57XwRZZw20EUUK1EhjiIIBVAWA3AJA6XsdrXthheDF5bo00hLTGdXAUNHITe6kC1uosQdiRgThnZETNM0eOraOeSSCNzGKaVf7O+2pXPQMzXHe2Itaxx3QRSTVlZGZ5gkUkJUBh0aPUVvboWP0FsTZuGDKhimnaSJnDspVRuGDWBG4UsL269bEDEnL8i5M883NZjPpLAqtgVXStrC/TzvfA3DK+vrcqsjp5Kjn6qiYcqqlQWbqi2AU7evXre2OeH5ppW5EkkmuldxK17c0NvF4dChDG1rEW8cXGR5J7LzfzrSc2RpDqCizN1tYDb0x5l2RmGeabmsxmKllKqANI0i1hf3Rbe+Bqi9O51mnEEdOwVtRNgTpF9KswQMfQsbeZsfI4h5ZXSVU0jBnjjhlKBdAtIEBVrk735l+nQIPM46zjKE5nPYSuCYg0aLq1GNmKE+OkM2ojpsCehxKyCgaGmRG2c6mbxszsWPxsTgb7TlZ7Azx0Hn18pJGel0SRsi3AlBDkE3H/DsOh9/FhnWaGampJoZHQTTU47hG6ysAw3B8D8sW2V5O0CyLzWkMjM+plW4ZuvQAEeQPgAMVVNwRy4I4BUS6IpRKl1TYq2oD3fd1b2+WBDjLV9S9zGtEELyH7q7ep6AfEmw+eBnJ82qJKOqjjfm1UBdVZhYuG7yNYja6nSL7XXFzPkTu6u1Q50srBdKae7c9LeZB6/dXyxxWcNa6hp1mkjZlRbKFt+bYspNxcm5IPmpIwLkpN3QP1uda6KpkgnnSSMR6o5NpIXvYggjowPqNrjBBkU/tBM6yuUF41jJ6FCQS4IvzCfunoLeJwzXcHidZtcrB5wiu6qo7se6qAQQNybk3P7sOycM995I5nieVdMpQLaQ2sHKkWEgH3h874EqMk7+uZX5TxCzZgyFy0U6NylIICNCbEAkC+tTr+Xpi/wA5rTDA7gEsBZQOpZtlA9SxAxDrOHOYlOvNZTTsrKyqtzpBWxuLWKkggdcP5rlBnaI81kETB7BVIZhe17g7C/QW3sfDApKSTQNcIn2asnpisiJMonj5gsSwAWW256tpb54kUWcy08rRVTloJZHSGe+6MGKiNz4E2urePQ74t824d588EwleNoNWnSF31CzA3BJBG1sdw5AphkhmYzpIWJDqotrJYgWA2ubjxG2+BKhJaIpcvrJXmgpTK9hAZ5ZNtb3fSqg27oG5NhfYDzw5xbHLTU00sc8osYtIvcqTIFa1wbgqehvYjbE4cKKogKSOstOnLSXYlk2urgizA2B87i4Iwsz4ZapR1knfv6N1VQAEbUAAQerAEk3JsBtgMMsLXP8Aors7zNjJSJG1THqnWNyylQy6WJBJHW4G4364kZFUPXe0SNI6Ks0kUaIdOkR7aiepZjc77AW2xYZpkZqDCTKymFxINKr3mAI3uDtYnYWx5Hw/ypJHgkaPmnU66Qyl7WLgHox2v4HywNwyvfkDT53MYGV5X5lPWpTs6bcxGddyAPeKNY28Rti64XzNnjqJGkZ4VlcRM+zhUADBhYEWcMBqGq1r46m4PQwrEkjpaUTs/dLSSBg2piRb3gNgBsANhj2q4U1NIY5niE2kyqoUq7C12AI7rMBZrdR674EqM07lNl/FzxLWtITIUj9qjBBFlZd49wNkcWv/AM18WVUdFIss1W8cjKrc0GyBmsbabFdFzYA7nzvidmXDgnljkZz3EeNl0raRZLala4vY2GwOxxEPB/5g03tEpp9gFIUsoUghQ9r2FgBcE28cDcMlpuQKvNSlXUqz1JjEMToIgToL6wT026L73kcF8KkKoJ1EAAk+PripXIGWolnWdw0qqhGhCAEvptte/ePXrizoqblxqmotpABZurHxJ9Sd8C4Jp6j2FhYWB0FhYWFgBYWFhYAWFhYWAFhYWFgBYWFhYA//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0" name="Picture 16" descr="http://aknhp.uaa.alaska.edu/wp-content/themes/AKNHP/images/mast-logo.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45741" y="6324600"/>
            <a:ext cx="3240772" cy="334101"/>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8" descr="data:image/jpeg;base64,/9j/4AAQSkZJRgABAQAAAQABAAD/2wCEAAkGBxQSEhUUEhQVFhUXGBobFhgXFhgcGBkdIBchGx0dHBkcHiggHRwmIBgfITIiJSkrLi4uHB8zODMsNygtLisBCgoKDg0OGxAQGywlICQ0NDQ1NC8tNTUsNDQsLSwsLyw0LDQsLCwsLywtLDQyLDQsLCwsLCwvLCwsLCwsLCwsLP/AABEIAIUBfAMBEQACEQEDEQH/xAAcAAACAwEBAQEAAAAAAAAAAAAABwQFBgMCAQj/xABOEAACAQMABgYCDQsDAgUFAAABAgMABBEFBgcSITETQVFhcYEikRQjMjVUcnOCk6GxstEWMzRCRFJig5KzwaLD0iTCFVN08PEXJUNVo//EABsBAQACAwEBAAAAAAAAAAAAAAADBAIFBgEH/8QAQhEAAQMCAgUIBggGAwEBAQAAAQACAwQRITEFEkFxgQYTMlFhkbHBIjRSodHwFBUzU3KCkuE1QkOywvEjYqIkVBb/2gAMAwEAAhEDEQA/AHjREURFERREURFERREURFERREURFERREURFERREURFERREURFERREURFERREURFERREURFERREURFERREURFERREURFERREURFERREURFERREURFERREURZ/WfTNxaq0qW6SxKMselKuO07u4eA7jUUj3NxAw3/ALLZ6PpKeqcI3yFrjl6Nx33WSg2qu7KiWeWYhVHTcyTgD832mofpDvZ9/wCy3b+S7GNL3TYDE+j1fmTA0XLMyZuI0jbPBUcvwx1ndHHOeWastLiPSC5iobC11oXFw6yLeZU2slAiiIoiKIiiIoiKIiiIoiKIiiIoiKIiiIoiKIiiIoiKIq/TemobSPpJ33RyA5sx7FHWaxc8NFyrNJRzVUnNxC59w3lZWHWbSF36VlaKkR5STn3Q7QAR9W8O+oOckf0B3rcu0bo+l9GqmJd1N2cbH32Xy40jpqH0mt7eVesR5z5DfB9QNNacZgH53r1lPoaXASPae3/VveFK1R139mTGCSAxSKpJ9LI4EAgggEHjyrKObWNiFDpLQv0SITMk1mk9XXxIK2NTrRIoiKIiiIoiKIiiIoiKIiiIoiKIiiIoiKIiiIoiKIiiIoiKIiiKv1hj3rW4XthkHrQ1i/olWaJ2rUxu6nDxCSOoKZ0hbA/v59Sk/wCKox9Nq+iaaNqGXd5hP6tgvmS53E6xqXdgqqMlmIAA7ya8JAFysmMc9wa0XJ6lk5NfFkcx2VvLdMOZUbkY8XI4eJABqHn7mzASt0NBujYH1UjYx24nuHkV7OnNJDidGgjsFzHn/OfVXnOS+x7159C0ccBU/wDgrpovXq3kk6KYPbS8tyYbvHubl68ZrJs7SbHA9qwqNCVEbOdjIe3rbj7vhdaG+ldELRx9Iw5JvBc/OPAedSm9sFq4msc8B7tUddr+5Ya82nLE7Ry2kqOpwyl1yPq889dVzUWwIXRxcmjKwPjlBB22K1mgdJyXCCR4DCjKCm86kkHl6IHDh21MxxcLkWWkrKaOB5Y2TWIwNhh37Vy1i0zLaqZBbNLGq5ZldQV7cqeOAOOR/ivHvLcQLrOho46lwYZA1xNgCDjxWa0ftLE8ixQ2kjuxwq76jPDJ4ngOAzxqMT3NgFt5+ThgjMkkoDR2Fbq1dmUF13GPNd7ex59dTi9sVzkgaHENNx15LrXqwWU1i1ukssNNaNuMcK6yoQTxOMYyDgZ5VC+UszC3VDoqOswjlFxjYtP+laavaWkuUEjQNCjAFCzqSwPI7o5DxrNji4XIsqVbSx0z+bbJrEZ2GXFVWntbpbMb01m+5nAdZEKn1cR5isHylubVdo9FRVZ1Y5hfqIIP78FN1R1oS/R2RShRgCpIJwRkHh1HiPI1lHJrqDSejH0L2tcbgjPy+etX9SLWIoiKIiiJMR3f/iulkEhzDvtuL1biAtjH8W7x8e4VRvzsmOXl+6750P1ZotxZ07C57SQPdfDcnMq4GBwA5VeXAk3zX2iLPT6FI0lHdIvomJ0lOQOIxuEjmSRwz/CKiLP+QOHUtmysBoHU7jiHAj33+e1VZ2gqZZIo7W4laNmU9GobkxGcDiAcVH9IxsAVdGgHCJsj5WNDgDibZi6kHXKQDJ0fegAZJMfL1msuePslRfVEZNhUR96hWe0uKZtyK2uHbnuqFJ4dwasRUXyaVYl5OSRN1pJWAdZv8FMk1zkHPR179F+FZc8fZKrjQ8ZyqI/1KTqtrgl9JJGsTxmMZO/jtxjA669jl1zayi0hol9FG17nAh3UrjSd3JGoMcLTdoVkUjv9IgGpHEgYC6oU8Uchs94bvBPhdZEbTYRKIpIJYzvhX390bnHBJGernUIqBexC3n/83MYucY9rha4tfHdvW7qwucVNrTrAljCJXVmBcJhSM5IJ6/i1hI/UF1f0dQPrZTGw2wvjw+Kp7fXlnAKaPvWB5ER8D58qiE5OTSrz9CtYbOqIwd65X+0NYN3prO6j3s7u+qjOMZxk9WR66Gotm0rOHk+6e/NTMdbqJ+C7WmvJlQPFY3boc4ZUBBwcHBB7RignJyaVhJoQROLJJ4wRsJXC92hiEZlsruMdRdN0es0NRbNpUkWgOdNo52Hcbq+n0y/saO4hgaUPGJCodQygqG6/dHjyHZ11JrnVDgLrWMpGfSHQSSBpBte1xcG3BZmw2mCZxHFaSu5zhVZcnAyeqohUXyC3E3JswsL5JWgDsKtzrLdf/rZ/646y51/sFUfq6m//AEt7iotlr1vXMdvLaywtIcAycPPGOI6uFeCe7g0iyml0IG07p45WuDer/a2VWFoUURFERREURRNL/mJvk3+6axf0Sp6b7Zm8eKR2z33xt/jN9xqoR9NvzsX0TTfqEm4eIT6lkCgsxAABJJ5ADma2K+ataXGwzKTukdJS6ZvVgjYrbhjgdijnIw62PUDyyB2k0nOMrrDL5xXdwU0Wh6MzPF5PM5NHZ19efUmzovR0dvGsUKhUXkB195PWT21ba0NFguJqKiSokMkhuSpdZKFUGuGrMd9CVIAlUHon6wewn909Y8+dRSxh47VstGaSkopQ4dE5j52jYsXs31reOQWVyTjJWMseKMDjoyezqHYeHIjEMEhB1Sug07otj4/pcA7TbIj2vj1jHf62xaI4xXSjn7XJ9ZQ/eGfi17UNxDl5yXq+nTnePA+XvWo2baW9kWSAn04va2+aPRP9JHmDUkDtZu5afTtL9HrHWydiOOfvWoYZGDxFTLTA2ySKuFOi9KZAO7FJkd8bDkO07jEeIrXn/jfu8F9HjI0no2xzcP8A0P3F9yekbhgCDkEZBHWDyrYL5yQQbFeqLxL/AF8Hsu9tLEe5z0kvhx6+o7ob+oVVm9N4Yum0P/8AJSTVhz6LfneR3Fb9VwMDgByq0uZJusRr1m7ubfR6kgMelmI6kAOO7jg8+vdqvMdZwYF0OiLUsElc4Zei3efkcLrG7Pb1rPSJhk4By0L9m+D6J/qGPnVDCdV+O5b/AE3C2roOeZs9Ibtvux4J1VeXz9FERRF8YZGKJey/O9lcSWF2Gx7ZA5BB5HGVYeBBPHvrWtuwjsX1OWOOupdW/ovH7juKd+r2s9veKDE438elG3B18usd4yKvMka/JfO63RtRRutI3DrGR4/HFXVSKgiiKs1f0SttFuDBZmZ3YDG8zMST5cAO4CsGMDRZW6yqNTJrnIAADqAFv33qVpL8zJ8RvumsnZKGD7Vu8eKTWyn3wT4j/dqjB0wu+5R+onePFO6r6+eKqj0MFvGulwN+LccY90QwKtntwMersrDU9PWVw1ZdSinOx1x2YYjvx71OvrpYo3kc4VFLMe4DJrIkAXKrxROleI25k270itYdHSvCukJP2mWTI/dH6nr3W8gvbWvcCRrHavo9DURMmNEz+m0cevxHG6bmomlvZNlE5OXUbj9u8vDJ7yMN51chdrMC4fTFJ9Gq3sGRxG4/A4cFM01ogXLQb+NyKXpCpGd4hGCj1sD5Vk9msR2KvS1ZpxJq5uba/Vci/uCtKzVRLDbX+yfzv9uqtRmPnqXYck/635f8lptmXvbB/M/vPUkHQHHxWo0//EJOH9oWhv7RZo3jcZV1KkdxH21KQCLFaqGV0UgkYcQbrloayMFvFETvGONUyOvdGM48q8Y3VaG9SzqphNM+UC2sSe83Sf2bqBpRAOQ6UD+lqpw9MLu9Om+jiT/18QnbV5fPVB0rotJ+j3+DRyJIjDmCrA+ogYPcaxcwOtfYrFPUvg1tXJwIPEeWYU6slXRREURFERRFE0v+Yl+Tf7prF/RKnpvtmbx4pHbPffG3+M33GqhH02/OxfRNN+oSbh4hM7ajfmKwcA4MrLH5HLN61Ujzq1UGzLda4/k9AJa1pP8AKCfIe8rN7F7Qb1xKRxARFPiSzfdWsKcYkrbcqpTaOPefADxKaVWlxyKIiiJE7Q7fodJSlPRyVkUjqJUEnx3smqEos8r6PoR4moGB2OY958k2Ly3GkNH4OAZoVYfwsVDL6mxVojnI964qKQ0FdcfyOI3i9j3hLjZXpMwXjQPkCUFSD1OuSM/6h4kVXgdZ1utdXyiphPSiZuOrjwOfkU5aurgkpdsvR9PBj870bb/xd70Pr36qVFtYda7bktr8zJfo3Ft9sfJanZbpjp7MRscvAdw9u7zQ+GPR+bUkDrtt1LTcoaTmKsvAwfjx2/HitgzAAk8AOdTrRAXwCwmz6P2Tc3ekGHu3McWc+5GP8BBnuaq0HpOL10mmnfR6eGib/KLnef3v7luZpQilmOFUEknkABkmrK51rS4hrcysVs8Q3EtzpBxgzPuRZ5hF/wDhR4oarQekS87Vv9NkU8cVEz+UXO8/JPFZLato4wXqzpwEoDAjqdMA48t0+JNRzts+/Wt5ycqBNSGF2OrhwPyU1NXdJi6tophj01BYDqbkw8mBFWmO1mgrjK2mNNUPiOw+7Z7lY1mqqKIiiLHa6aipekyxkRz4xk+5fHLexxB6t4dXUcDEMkOtiM1vdFabfRjm3jWZ7xu+HhilTpfV66s2zLEygHhIvFOfAhxwB8cGqjmlvSC7Wl0hS1YtG4G+w593yFbaE2g3lvgM/TJ+7JxPk/us+OfCsmyvb2qlV6ApJ8WjUPWMu7LusmlqtrZBfL7WSsgGWjb3Q7x+8veO7OM1bjkD1xmkdFzUTvTxaciMv2PyLq/qRa1RtJfmpPiN90147JSwfat3jxSa2U++CfEf7tUYOmF33KP1E7x4p3VfXzxFEWJ2lXbOsNjEfbLlwG7kB5nuzx8Faq9QSbMG1dBoKJrC+sk6MY95/b3kK11m0Csuj3t4x7iMdEO9BlR54x5ms3suzVCpaPrnRVrZ3nM4/mz+Kwex/S25O9ux9GVd5PjLzA8VyfmioKd1nW610vKek14WzjNuB3H4HxTdq4uHRREsNtf7J/O/26q1GY4+S7Dkn/W/L/ktNsy97YP5n956kg6A4+K1Gn/4hJw/tC1NTLTIoiSOz1wNKKSQBmXiTj9Vqow9ML6FpsE6NIH/AF8QnObyP/zE/qH41duFwPNSeye5VsWn45LtbeJ0f2t3kKtndwyhRkcMnePDqwO2sOcBfqj5yVp1DIymM8gIxAFxncEnwVzUioooiKIiiIoiiaX/ADEvyb/dNYv6JU9N9szePFI7Z7742/xm+41UI+m352L6Jpv1CTcPEJh7YIS1khH6syk+BVl+0irNSPRB7Vy/Jh4bWEHa0+IKr9i8o6O5XrDIfWCP+2vKbarPKpp5yN3Yfdb4pk1ZXJooiKIkhtUlDaQcD9VEB/p3vsYVRm6ZX0Pk40ihaesnxt5JtaqQlLK2VuBEMeR2eiOFWohZgB6lxGkXh9XK4Zax8Uqto+jmtL8TR+iJCJUPY4Ppee8A3zqqzN1X4b12mgqhtVRcy/HV9E7jl7sOCbuitJLPbxzjgroG8OHEHwOR5Vca7WaCuHqKd0MzoTmDb4d6xGrmjRpJr66lzuz70MOf1UGPSAPXkKfEN21Xjbzms47cF0FdUnR4gp482Wc7tJ2ePAhZbZ7pBrPSHRScA5MMg7GBwv8AqGPnGoonar8dy3Wm4G1dDzrMbekN233Y8ExtoukjDZOFzvzERIBzJbnj5oPnirM7rM3rlNB0wmq2l2TfSPDL32Vpq3osWttFCOaKN7vY8WP9RNZxt1WgKnXVJqah8vWfds9yz+1DShjtlt4+MlywQAc93I3vWSF+cajqHWbq9a2fJ+mD6gzP6MYvx2d2J4Ks0borTNvEsUTW6ogwo9Htyf1eJJOawDZgLCyuT1Wh55DJIHknf8VWa4aJ0pLbl7owskXp+hjeHDB5KOGDk+FYSNkIu7IK5ouq0ZFOG0+sHOwxy8VN2OaWyJbZjy9sTwOFYevdPmazp3ZtVflRSWLKgbcD4jz7gmZVpciiiIoiKIvjDPA8qIMFjdZ9ntvcKWhUQy9RUYRj2Mo4DxHHx5VA+BpxGC32j9P1FOQ2U67e3PgfI+5KfR11JZXSuQVeF8OvgcMvgRkVUBLTfqXbTxR1tMW5hww8jwX6KBrZL5Wo+kvzUnxG+6a8dkpYPtW7x4pNbKffBPiP92qMHTC77lH6id48U7qvr54g0RKWGS8vb+a8slRhEejjZ8YC4I9HPWRlu7fqkNZ7y9vz8+a7ZzaOjomUtUSC70jbO/buy4K+3tOdlv8A6fxqT/n7FrbaE/7+9Lq9in0feq8ihZVYS4U+iQTnAx+qeK+uq5BY7tzXVROgr6QsYbtI1cc/97U/LW4WRFdDlXUMp7QRkfbWwBBFwvmkkbo3ljswbdy616sEsNtf7J/O/wBuqtRmOPkuw5J/1vy/5LTbMve2D+Z/eepIOgOPitRp/wDiEnD+0LU1MtMiiJEan6NiudICKZd5CZMjLDkCRxUg8xWvjaHOsV9I0pUyU9DzkRsRby60z/8A6e6O+D//ANZv+dWjTx9S4/6/0h95/wCW/BeNC6ox2d70tupETQurAtndbfQjGTvcQD2+5768bEGPuMrfBe1WlpKuk5uY+kHAjDMWdfsww71q6nWmRREURFERRFC022LeY9kTn/Qaxf0SrFILzsHaPFJDZ8f/ALjb/GP3GqjH02/OxfRNN+oSbvMJ2af0Yt1byQtw31wD2Hmp8iAavPbrNIXzyjqXU07Zm7D/ALHEJUbPr1rHSDQT+hv+1sDyDg5Q+B5A/wAQNU4nar7Hcu103C2toRNFjb0hu2/vuTnq8uBRRFyubhY0Z3IVVBLE8gAMk14SALlZsY6RwY0XJySS0VYvpXSLuQejZ9+Q/uxg8Fz2kAKPM9Rqg1vOP3r6FUzt0XQBoPpAWHadp3A4+5PECtgvnSyO0/RHT2TOB6cPtg+Lj0x4Y9L5oqGdt236lvOT9XzFWGnJ+HHZ78OKwGg9ZHGj5bJMmWWRUiH8MnBx6wR4yd1Vg8hhYPm66as0a01zat3RaLu3ty+f+qcGg9GrbQRwryRQM9p5sfMknzq6xuq0BcLV1DqiZ0rtp/0OASq2saJMN0s6cFmGcjqdcA+GRunxzVSdtnX612fJuqEtMYHZt8D+9/crrRekf/Fby0J9xbRdLLwOOlzjHrAYd2ayB5x4vs8Vr6in+rKSYbZHao/D/q4PBMmra5RLfR7f+IaZeTnDaDC9m8Dgett5gexRVVv/ACS32BdXMPoGiRH/ADy57j+1hxKZFWlyi5zwh1ZGGVYEEdoIwRQi6yY4scHNzCQ2jpm0bpEb2cRSFX70PAnHep3h5VrgdR25fSZ2N0jQej/MLjfn44J+A54itivmi+0RQ9M3hht5pQATHG7gHkd1ScfVWL3arSepT0sQmmZGTbWIHebL1ou8E0Mco5SIreGRnFGu1gCvKiEwyujP8pI7lKrJQooiRemrcXul3ji4iSYLkdigB28AFY1r3DWkIG0r6NSSGj0W18mxt+/ED3gJ6CtgvnKjaS/NSfEb7prx2Slg+1bvHik1sp98E+I/3aowdMLvuUfqJ3jxTuq+vniy+0bTPsayfBw8vtadvEekfJc8e3FQzv1WLcaDo/pNW2+TcTwy9/uUrUfRHsWzijIw5G/J27zcSD3gYX5tZRN1WgKHS1X9Kq3PBwGA3D458VfVItalxtj0VvRxXKjih3H+K3FSe4EEfOqtUNycur5L1WrI+A7cRvGfePBWGybS3S2hiY+lC2O/cbiv17w8hXtO67dXqVXlJSc1Vc4Mnj3jA+R4rb1YXPJYba/2T+d/t1VqMxx8l2HJP+t+X/JabZl72wfzP7z1JB0Bx8VqNP8A8Qk4f2hamplpkURJPZ176r/N+61UYemF9C05/DT+XxCdlXl89RRFzt51kUOjBlYZVgcgjtBrwEEXCyexzHFrhYhdK9WKKIiiIoizGuukpBDLbw288skkZXKxnowGGCS/LIBPAd3KoZXGxaAVt9FU7DMyaWRrWtN8TjhjklhoXQV9bzxTC0mO44bG6eIzxHmM1WDXgg2XY1ddRVED4udb6QtmnTorSInTeEcseDgrLGUblnkeY48xkVda7W2L59UQcy7V1mu7Wm4+d6ptcNTYr4b2ejmUYWQDOR2MOsfWPqOEkIfjtWw0ZpeWiNs2HZ5jq81V6N0vf2SiK8tpLhF4LNB6bEfxLzPid08OvnUYfIzBwuOxW56SgrDzlNIGE5tdgOB8hfhkrJ9eIcejBdu37q27b314H11l9Ib1HuVUaFlv6T4wOsvFlSaUs9IaVIRk9iWuQSHOZH7MqOPDnunA7zgYxIkkwtYLYU81Boz02u52XsyHHzFzuuVsNAaDis4hHCuBzZj7pj2sf/YFTMYGCwWirK2Wrk5yU/AdgVnWaqLy6gggjIIwR20XoJBuEr9TNUTFpObfB6O3JMZOfSLfm/HCkk9hAqpFFZ9jsXYaV0sJdHMDT6UmfDP35diaVW1xyzuv2h/ZVnIoGXT04+3K8wPEZHnUUzdZq2mhqv6NVtccjgdx+BsVWbKdD9DaGRhh5mzxGCFHBQfrb51Y07bNv1q5yjqxNVc204MFuJxPkOCtdb9LSwxMlvDNJM6kIY42KpnhvMwGARzA55x1cazkcQLAYqloyljmlDpntawHG5AJ7AM8etZvZiGtY2imtrhJJJAQ5hcoRgAAsB6ODnnw48+yKD0RYgra8oC2peJYpGFrRlrC/bhfG/Zj2JiVZXLry7YBPZ2DJ9VF6Bc2Sc190fLd3Zlt7W53Sihi0DrvMMjIBGcbu6OPZVKQFzrgFd5oaoipabmppWXubWcDYf7uttqNpiboo7e5t7iORBuq7RPuMoHDLY9E4GOPPzxU0TiAGkFc9pekh5x08EjC042DhcE54bRu8lr6nWjUTS1r0sEsYxl43QZ5ekpH+a8cLghTU8vNTMkOwg9xulvoO50losdFJbNNACcBPS3cnJKsuSB14YeqqjXSR4EYLrKuPRukjzjJQx/bhfeDb3HvWhTaPbY9OO4Rv3Wi4/Uak+kN2grVnk9U39FzCOvW/ZV2k9Zb29UxWFrLGrcDNIN0gHng+5XxBJ7ADxrEyvfgwK1Bo6iozzlXK1xH8ox79p7gOvBXGpGpqWKlmIedhhmHJR+6uerv68dVSRQhmO1UNLaXfXO1W4MGQ2ntPzgtXUy0yotZtLmKN40hnlkZCFEcTsuSCBlwN0d/HPdUcj7YAFbGgpRK9r3Pa1oON3AHDsz8kr9TbG6s7uOZ7S4KDeDbsTE4KkZAx1HBqrGHNcDYrsdKT0tXTOiZMy+FruFsCnHa3yvH0gWRRxyHjdX4fwEb31cauh1xdcFJC5j9QkE9hBHfeyWWtN1Nd30D+xLpraFl4dBJlhvAucbvXgDHYOrNU5HlzwbGw7Cuv0dFDS0cjOeYJHg/zDDCwGezzTOsL1Zl3kDgZxh0dGz8VwD51ca7WF1yE0LonarrcCCO8EqTXqiWc15mU2ssJjlkeSM7ixxO/pfqklQQMMAeJ6qhmI1SPJbTRDHCpZKHNaGnElwGG3M3OCW+pXsuxuOka0uTGw3ZAIZM45gjhjII+3tqtG4sdex7iut0t9ErYNQTM1hiPSHdnt+CcEGkFeIygSboBODG4fhzG4RvE8OQHHqzV0OBF1wj4HMk5skX3i2Pbe3vw2pZ7RjPfPEILW63Ig3pNC65LbvIEZwN3rqtLd5BAK67QXMUTHmWVl3WwDgcr/FX+z6/eC3jtp7e5jZWIVjBIUIZyRlgPRwW45wOvNZwktGqQe5azTcDJp3VEUjCCMtYXwFsr45YWxW4qwueUDS+kugXIillY53VjQtxHaeSjxrFztUZXVmmp+edYua0dZNv9pRasaNvrS5W4NlNIRvZXBXO8COeD29lU2B7Tey7nSFRRVVOYBM1t7Y55cQt6NbrnHHRlznuOfr3an513slcydFU18KlnzxVJp7WDSdwhihsZYA/olsMzYPDnugL3n6xUb3yOFgLLYUdBo2B/OSTtfbG2AHdc3TDsLURRJGvuUVVHgBgfZVoCwsuXmlMsjpHZkk96716o0URFERREURFERREURFERREURFERREURFERREURFERREURFERREURFERREURFERREURFERREURFERREURFERREURFERREURFERREURFERREURFERREURFERRFE0hpOGAAzSJGGOAXYAHzNYue1uZspoaaWckRNLrdQUP8qLP4Vb/AEqfjWPPR+0O9T/VtZ9079JVhZXscyB4nV0OcMpyDjgeNZtcHC4VaWGSJ2pICD1FdJZAqlmOFUEknqA4k16sGtLiGjMqrGtFn8Kg+lT8aj56P2h3q59W1n3Tv0ldF1gtijSCeIopAZw4KgnkCeVe84y17iywNDUh4YY3axyFse5c01osyQBdQkk4A6ReZ868E0Z/mCkOjawC5id3FW9SKiiiLncTKis7kKqglieQA4knuoTZZMY57g1ouSqwa0Wfwq3+lT8aj56P2h3q39W1n3Tv0lTbHSUUyl4pEkVTgshBAOM4yO4ismva4XBUE1PLC4NkaQT1hQBrXZfCoPpF/GsOej9oKz9V1n3Tu4r6NarL4VD9Iv417z0ftBefVlZ907uK+/lPZ/Crf6VPxpz0ftDvXn1bWfdO/SVK0fpeCcsIZUk3cb24wOM8s48Kya9ruibqKalmgtzrC2/WLKbWSrqNf38UChppEjUnALsFGcZxk9fA+qsXODRclSwwSTO1Y2lx7BdQfyns/hVv9Kn41jz0ftDvVj6trPun/pPwXxtabMHBuYQe9xQysG0L0aMrCLiJ3cj8qrL4VB9Iv415z0ftDvT6rrPundxR+VVl8Kg+kX8ac9H7Q7179V1n3Tu4qXo7SsNxvdBKkm7je3SDjPLPqrNr2uyKrz0s0FudaW361yk1gtVYq1zArKSGBlQEEHBBBPA15zjMrjvUjaCqcA5sTiD/ANT8FxfWqyHO6g8pFP2GvOej9oLMaMrD/Sd3FdrPT9rKd2O4hZjyUSLverOa9EjHZEKOWhqYhd8bgNxsrKs1VRRF5kkCgliABxJJwB4mi9AJNgs7da92EZ3TcKT/AAK7j+pVI+uoDUxDatpHoOvkFxGeJA9xIKlWOtdnNjo7iPJ5Bm3SfJsGsxKw5FQzaLrIenGeAuO8XVtcTKis7kKqglieQA4kmpCbYlUmMc9wa0XJVV+VVl8Kg+kX8ai56P2h3q59V1n3Tu4rvbaftpN7o5433FLPusDuqOZOOQrJsjHZFRyUNTHbXYRc2FxmepcBrXZfCofpF/Gseej9oKX6rrfundxXr8p7P4Vb/Sp+NOej9od6x+raz7p36T8F9/Kez+FW/wBKn417z0ftDvT6trPun/pPwXk61WQ/aoPpF/GvOej9od69+q6z7p3cV6GstpuhvZMO6SQCZFAJABIBJ5gMPWK951mdwvPq6r1tXm3X3Hbe3gUflPZ/Crf6VPxpz0ftDvT6trPun/pPwVhaXSSoHjZXQ5wykEHBwcEd4xWYIIuFVkifE4seCCNhzX25uFjUvIwVRzZjgDxNCQBcpHG6RwawXJ2BVv5T2fwq3+lT8aw56P2h3q19W1n3Tv0lWkModQykFWAII5EEZBHdUipuaWktIsQvdF4iiIoiKIuVzAsiMjgMrAhgRkEGvCL4LJj3McHNNiEgtTbBZr6CJwGUv6QPI7oLYPcd2tewXcAV9N0rO6KikkZgbeOHmv0CoxwFbFfMCbr7REuNq2i0eS0bADPJ0bsAASCRjJ68cceJqrUgYLq+TlU9jJm3uALgbr+KYUFuiIERVVAMBQAAB2YqyAALBcu+Rz3a7jcnak/tW0NHBcRtCoXpVYsqjAyp4kDqyDx8M9ZqnO0NdhtXdcnKySaBzZDfVIsTnjs+dyvtmmufSBbW4b0xwicn3Q/cP8Q6j1jhzHGSGT+UrWae0Pzd6mEYbR1do7Ovq3ZMerK5VFES22iaLja/sMoPbpN2ThjeAkTnjrwxGaqTNGu3t/ZdZoOpkbRVFj0RcdmDvgmNFEFAVQFUcAAMAeAFW1yjnFxu43KVG2W1VZoHAAZ0YMe3dIxn+qqdR0gu15LSOMUjCcAR7/8AS2Wze0VNHw4Ay4ZmOOLEsefbwwPAVPAPQC0OnZXPrn3OVgOzAeaW+0vQQtbreRcRTDeUDkGHB1HmQfnVWmZqu3rrNAVxqabVebuZgd2w+XBNTUm6SSxt2jAACBSAMYZfRb6wTVqIgsFlxelYnx1kjX9d+BxHuV5Ui16r9P3aRW00kgDIqMSpxhuHBcHtOB51i8gNJKs0cT5Z2MYbEkY9XbwWG2RaBURtdOoLMSsRI5AcGYd5PD5p7ar0zMNYro+U1cTIKZpwGJ3nIcBjx7FbbWLdWsCxHFHQqesZO6fqNZ1HQuqXJuRza0NGRBv4qm2TaKgmt5WlhikYS4BeNWIG4pwCRw51HTtabkj5sr/KSqninY2N7mjV2EjaVuJtW7RhhrWD6JAfWBmrBjYcwFzrdI1bTcSu/UVX6uatCyuJzCMQSrGQCclWUtkceOMNkHxrFkeo42yKs12knVkEYl6bSeINsd+CoNslmnseKXdG+JQm9jjulGOCevioqOoGAK2fJaV/Pvjv6Ore3aCPio+yjQ1vNbSPLDHIwmKgugbA3EOOPeTWNOxrgSRt8gpeUdZPFUNZG8tGrfA22nqV9rJqFbXEbdFGkMoB3GQBVz2Mo4EHtxkVI+BrhgLLW0OnamCQc44ubtBxPA5+SyGzrWyaOdbW4YtG53F3z6Ub8gMnjgn0cduMY45ihkIOqVvNOaKikhNTCLEYm2RHXv2333Tcq4uISviuzpm/aJmYWcILbikgSYIALEdbE57gOGDxqpfnn22Lr3RDRFEJAP8Amdhc7L44bh3nPDBMa10bDGu5HFGq9ioAPsqyGgYALlpKiWR2s9xJ7Ssnr7qdDLbySQQhZ0G8OjXG/wBoKr7okcuGc4qCeEFpLRit1obS80U7Y5X3YcMTl1G5y8LLaqeAqyufKSu1i2VL7KgDfiVjjrOWXP8ApFUZsJPntX0Hk3I59FYnIke4HzTBtbAjQ4jiT0ntMBVHFneLj5ktzqxqkRWHUuXknB0rzkhwD8z1B3wC6aG1HtII1VoUlfA33kUNk44kBsgDuFGwMAxF1hVaaq5pC4PLRsANsOGaqtoug7aKwleK3hRwUwyxqGGZFBwQM8qjnjY1lwAMvFXdB1tTLWsa+RxGOBJIyKoNkWjIZ/ZXTRRybvRbu+itjO/nGRwzgeqsIGNcTrC+XmtnymqZoea5p5bfWyJHspgXGqVk4INrCAf3UCnyK4IqxzMfshcyzStaw3EruJv7iqvVjVdYobq1mTehaZim9+shjTBB7RjGR1jqrGOOwc05X8grdfpN0s0VTGbPDRe3WCfcerqKV+l9Gto29AZRIqMrpvAYkTORn1EHsINVnNLHWK7GmqG6RoyWmxIsbbD84jsT00ZepPEksRyjqCv4Y6iOWO6r7SHC4XzmeF8Mjo5MwV0vLlYkaRzhUBZieoAZNCQBcrCON0jwxouTgFgtQ9CC4nl0jLGFDuxgTAwBn3eO3qz27x7DVaFmsdcrpdMVhp4WUMbr2A1j5bvKw60w6tLl0URFERREURFESI2e++cHxn/ttWvj+0bv8ivpOm/4fJuHiE962C+bIoixG0znZf8AqV/xVap/l3rodAZT/gK29WVzyxGtig6U0cDxB6QEeVVpftWrodGm2jqkjsWN2gaotZydPAD0DHhjnE2eXxew+XZmKWLUyy+fkLfaF0sKtnMzdMf+h8esceu202ea4+y06GYgToOf/mKOsfxDrHn24nhk1sDmuf03og0j+diHoH3Hq3dXdv2tTrQLCa/fp+i/lj9+Oq032jPnaF0mhvUqv8Pk5burK5tK3bUPStfCX7UqnU9IcfJdlyU6Mv5fNbPUL3vtvif5NWIegFoNM+vS71G2j6H9k2T7oy8XtidvAekPNc8O0CsZ26zdyl0HV/R6tt8nYHjl7/csnsd0xh5LVjwb2yPxHBh5jB+aaip3Ylq3fKiku1tQ3ZgfL57QmpVtcYsDtVvGdYLOLi87jI7gcKD3FiDn+A1WqDk0bV0vJ2JrHSVcnRYP9+7xW00XYrBDHEnuUUKO/A5+J51Ya3VFgtBUTOnldK7Mm6ze1P3vk+NH98VDUdDuW25O+vt3HwVbsa/RZvlv+xaxpsjv8grfKn1ln4fMpgVZXMKPa3iyFwhzuOUbh+sACfHnXgN1JJE6PV1touN3yFjNsf6FH8uv9uSoKjojeug5L+tu/CfFq87G/wBDl+Xb+2leU2R3+QXvKj1tv4R4uW7lkCgsxAABJJ5ADmTVlc21pcbDMpEavQm60ojRg4NwZeXJBJv5PZw4eJFa5g1ni3Xf33X0iueKbRpa/PV1eJFvnsT2lTKkdoI+qtiV83abEFInVLTLaNu26VTgZjlUcxx5jqyCPVntrXxOMZx3L6RpKjbpGlHNnHMH567p16K0vDcrvwSK468HiPFeYPiKvNe12RXz6opJqZ2rK0g/ORyKnVkq6KIk3th/TU+QX+49UZ/tOA813vJf1N34j4NTU1e/Rbf5GP7gq4zohcXW+syfiPiVYVkqyym1D3um8Y/7q1BUfZ93it1yf9fZx/tKzexT9r/k/wC5UdN0ncPNbblZ/R/N/imfVtceiiLL7QNW/Zludwe3R5aPv4cU8/tA76imj1hhmtxoXSP0Of0ug7A+R4eF1jdlGsXRSG0lOFckx5/VfrXuDfaP4qggksdU7VvuUej+cZ9KjzGfaOvh4blp9bXa9uE0fGSE4SXTD9VBxVPE8D/SeWaklu93NjitPo0No4HVzxjkwdZ2ncPj2LX28KoqogCqoAUDkABgAVOBbALRve57i5xuSulerFFERREURFERREiNnvvnB8Z/7bVr4/tG7/Ir6Tpv+Hybh4hPetgvmyKIsRtM52X/AKlf8VWqf5d66HQGU/4CtvVlc8sTrX766O/mfZVaX7Vq6DR38NqeC2N1brIjJIoZWBDA8iDVggEWK0Ucjo3B7DYhJDW3V6XRlwrxFhGWzDIOakcd0/xD6x5gUZIyw+C+h6N0hFpKAskA1rWcOvtHZ4HgUz9SNalvouOFmT84vb/Ev8J+o8Owm1FJrjHNcfpbRbqKXDFhyPke0e/wqdfv0/Rfyx+/HUc32jPnaFe0N6lV/h8nLd1ZXNpW7avdWvhL9qVTqekOPkuy5KdGX8v+S2eoXvfbfE/yasQ9ALQaZ9el3q+IqRaxInTEDaM0llBwRw8ffG3Hd9RKeRrXuHNvw2fP7L6RSvbpLR9nZkWO8be/FPK1uFkRXQ5V1DKe0EZFXwbi4XzqRjo3Fjsxh3LB6up7N0rPdHjHb+1xdmeK5HaPdN88VWZ6cpd1fPzvXR1x+h6Njph0n+k7x+A4FMGrS5lZHan73yfGj++KgqOh3LecnfX27j4LJbN7C8kgkNtdCBRJhlMSPk7o45YcOGBjuqGJrzfVNuC3enZ6SOZoni1zbPWI2nDBai50HpUqcaRUns6FF/1KpIqXm5fa9y0zK3RYONOf1E+4lS9nVu8doyS5MgmlEhJySwfBOevOOfXWUAs3HrKh03IySpDo+iWttusqzbH+hR/Lr/bkrGo6I3q5yX9bd+E+LVR7OHvltJDaLbunStlZC4ctuJ7kg7uMY5466jh17HVtn5LYadFE6paKgvB1RiLWtc57e5V2ktap7iYW+kGaCHe3ZUhXdYd7b28SvX18OODwrB0hcbPNgrcGi4IIufowHvzBcbjhawv54XCaWr2gre1T/pkADAEvneZ+wluseHDjVxjGtGC42traiqfeY5bMgOHyVbVmqSymtuo0N6TID0U2PdgZDY5b69fZkYPLnjFQyQh2O1bnRum5qManSZ1dW4/IS00pqdfWTdIqsQvKWEk49WGXxxjvqs6Jzcbd3zdddT6Yoaxuo4gX2O+bFWurG0qaJgl17bHy38e2L38ODDx49/VWTJyM8QqWkOTkMgLqf0XdWw/Dw7E3YJldVdCGVgCpHIgjIIq4CCLhcO9jmOLXCxCT+2H9NT5Bf7j1Sn+04DzXd8l/U3fiPg1NTV79Ft/kY/uCrjOiFxdb6zJ+I+JVhWSrLKbUPe6bxj/urUFR9n3eK3XJ/wBfZx/tKzexT9r/AJP+5UdN0ncPNbblZ/R/N/imfVtceiiIoiTO1LRS212ssR3TKC5A4brg8WBHacHxzVKZoa7Dau+5O1TqilMUmOrhvB2cMtyYOoNju2wnc781z7bK5HEk8QPAA8uXPlU8A9HW2nFcvpmbWqDC0WZH6IG7M8VpamWpRREURFERREURFESI1SIh0rEG4bszJ5neQfWa17OmN/xC+kaTvNo1xG1oPgU962C+booiwm0pszaPjHNrgEDwZB/3VWqMS0dvwXR6BFoql5yDfI/BburK5xYnWv310d/M+yq0v2rV0Gjv4bU8Ftqsrn1D0to2O5iaKVd5GHHtHYQeojnmsXNDhYqenqJKeQSxmxCSGk7G40TdgqcEHMb49GRewj6ivV6jVFzTG7tX0Onnp9K0pDhnmNoPzkf3C0+lNYI7640VInBhMRImeKNvx+sHmD1jvyBI54e5hHzktPTUElFBVxvy1cD1izvkpqVcXGpW7aj6Vr4S/alU6npDj5LsuSnRl/L5rZ6he99t8T/JqxD0AtBpj16Xer+pFrEvNsGh9+FLlRxjO6/xWPD1Nw+carVDcA5dRyYq9SZ0BydiN4+I8FW6s629FomdSfbYPQj7cSEhD8073korBkurGezzVrSGiuc0nGQPRfify59+HErbajaH9i2caEYdhvydu83HB7wML5VPCzUYAuf0vV/SqtzwcBgNw+OfFX9SrWrI7U/e+T40f3xUFR0O5bzk76+3cfBVuxr9Fm+W/wCxaxpsjv8AIK3yp9ZZ+HzKYFWVzC+BQOVEusLtj/Qo/l1/tyVXqOiN66Tkv6278J8Wrzsb/Q5fl2/tpXlNkd/kF7yo9bb+EeLl22m6ri4h6eJfbohk4HF0HEjvI5jzHXWU8dxrDNR6A0n9Hl5l59B3uPXx296qdlGs+f8Ao5TyyYSezmU8uY7sjqFYU8n8vcrvKPRlv/qjH4vj5Hh2plu4UEkgAcyeAHnVpckASbBegaLxFESt2uaBijVLmNQrM+5IAMBiVLBsdvonJ681UqGAWcF2PJmule51O83AFx2YgW3Y8FqtmjMdHQb2f1wM9nSNjyqWC+oL/OK02ng0V8luz+0LB7Yf01PkF/uPVef7TgPNdLyX9Td+I+DU1NXv0W3+Rj+4KuM6IXF1vrMn4j4lWFZKssptQ97pvGP+6tQVH2fd4rdcn/X2cf7Ss3sU/a/5P+5UdN0ncPNbblZ/R/N/imfVtceiiIoiVG2j87b/ABH+8KqVHSC7Xkr9nJvHgVvNSj/0Ft8kv2VPD9mFzWlfXZfxFXdSLXooiKIiiIoiKIiiJQbRdVpYZ2u4ATGx32K8435knuJ9Le6jnOOGac0ZadYZLudB6UimhFLKfSGAvkR1b9lv3tpNWNo8EqKt03RSjgSQejbvBHufA4HeakZOCPS/Zamv5OzxPLoBrN94+PBXN/rvYxLvGdH7Fj9Nj3cOA8yBWZnjAvdUIdC1srtURkb8B87rqo1fspr27F/coYo4wRbRN7r45HmT38OoDMbA579d2A2K9WzQ0dKaOB2s53TcMtw+cMdpW5qyudS01x0/CulLMhwVhPtjA5C7xxxI7BxNVJXjnAepdbougmdo6YWxfkOu3x2JkQzK4DIwZTyIIIPgRVtco5rmnVcLFe6LFVWsmgo72ExScOtGHNG6iP8AI6xWD2B4sVcoa6SjlEjOI6x1JNaM0VJa6Tt4Zhhlnj8GG+MMp6wf/fEGqYBa8ArvqiqjqtHSSxnAtPDDI9qfVX181Sj2x3iPPDGrAlEYtg8t4jAPf6PLw7ap1Bu4Lt+S8L2wveRgSLcP9rZ7NbxZLCEBgWTeVhniDvnGR3gg+dTQG7AtDp6F0dc8kYGxHcPNamplplG0lZLPE8T+5dSp8xjPiOdeOaHCxUsEzoZGyNzBukpqfq60mkRBIOELlpR1HcOB4gtgeBNUY2Evsfmy+g6U0g2Og55mbxYfm+A96elX185RRFi9rF0q2JQkbzugUdZwd48OzA+yoKjoWW/5NxudWhwGAB+Co9lem7eC3lWaZI2MuQGOMjcUZ+qooHtaDrFbLlFRVE87XRMLgBs3lbZtbbIDPsqHycH6hU/PR+0Fzw0VWnDmndypF1uW9u4be0LbgbpJZBlcqoyFAPHBbAOfDjmsOd1nhrVfOiX0lK+eoAvazRnidvVcC9lC2yXSi2ijyN8yhgOvdCMCfWwrypOACs8lo3GofJbANtxJHwXnY1dL0E0WRvCTfx14KKM+taU2RHzkveVMTufZJbC1u4k+aYlWVyySmv8AoFrG6E8OVjdt+Mj/APG4OSvr4ju4dRqjKzUdgvoGha5tbTGGXFwFj2jK/ke3Hat9a6cXSGjZiuOlMEiyIOatuEcBzwTxH45qxrCSM7lzMlE6g0gwO6OsCD1i429Y2/BcNTteLeaJI5pBFMihWEhChiBjIY8OPZwOc+NYxTNIsTipdKaFnilc+Jusw4i2Nr7CM8OvJai40pDGu880ar2l1A+2pi4DEladlNM92q1hJ3FLrWO7fTM6W9oD7HjbLzFTu5xjPHsBOBzOT1caqvcZnWbkF1NDEzQ8Lp6g/wDI4YN22/c5nIb8EydH2awxJEgwqKFXwAxx76ttAaLBcnNK6aR0j8ybpNbVbxZL70GDbkaocHIByzEf6qpTYvXfcnInR0fpC1yT4DyTU1Ou1lsrcqwbESK2DyYKAQe/Iq1E67AuM0nE6OrkDhb0ieBNwrmpFQWO2qXSLYOhYBnZAq54nDhjw8BUFR0LbvFb3k7E91a1wGABueBCzWxm7RXuEZgGcRlQTxO7v5x2+6FRU5s48PNbflVE9zIngYC9+NreCa1XFxaKIiiJPbX71JLmJUYMUj9LBzgluR78DOO8VTnILl3fJiF7Kd7nC1zhwC3WzzSMctjCqsCyLuuuRvAg44jv5+dTQOBYAub03TyR1jy4YE3B2YrT1MtQiiIoiKIiiIoiKIiiKlvdVLOU5e2jyeZC7pPiVxmozEw42V+LSlZELMkNu/xuumj9WrSAhoreNWHJt3LDwY5Ir0RsBuAsZtI1UwtJISOq+Hcras1SXiaJXUq6hlYYZSMgg8wQeYrwi+BWTXOY4OabEKu/Juz+C2/0Mf8AxrHm29QVr6xq/vX/AKj8VLsrCKEEQxpGCckIqqCe0gDnWQaG5BQSzyzG8ji49pupNeqJFEUG+0RDM8ckkYZ4m3o24gqc55g8RkDgeFYlgJBOxWIaqaFrmMdYOwI61NIrJV1WDVuz+CW/0Mf/ABrARsGQCufWNX96/wDUfiutroW3ibfighRhyZI0U+sDNehjQbgLCSsqJG6r5HEdRJIU+slWRRFDttGRRyyTImJJd3pGyeO6MDhnA4dmM9dYhoBJGZU76mV8bYnH0W3sN+fyVMrJQIoirLnV+1kcvJbwu7c2aNST4kisDEwm5AVuOvqY2hjJHADYCV4/Jiz+C2/0SfhXnMx+yO5ZfWVZ9679R+K+HVez+CwfRJ+FOZj9kdy9+s6z7136ipFhoS3gbehhjjYjBKIAcZzjI6uA9Vetja03AUU1ZUTN1ZHlw7SuUurlozFmtoWZiSxMakkniSSRzrwxMJuQFm3SFU1oa2RwA7SvkWrdorBltoVZSCpEaggg5BBA4HNBEwYho7kdpGqc0tdI4g9pVrUiprhe2Ucy7kqK68DusARw5cDXjmhwsVJFNJE7WjcQesKFDq7aIysltCrKQVZY1BBHWCBWAiYDcAKw/SFU9pa6RxB6yV1v9CW8/GaCNz2sgLevnXro2uzCwhrKiHCN5G44dyrotSrFTkW0fnkj1EkVhzEfshWnaZrnCxlKvLeBY1Coqqo5KoAA8AOFTAWWue9z3aziSe1fZoldSrgMrAhgRkEHmCDzFeEXwKNc5rg5psQq78m7P4Lb/Qx/8axEbBsCtfWNX96/9R+K72WiIIWLRQRRsRglI1UkZzjIHLgPVXoY0YgKOWrnlGrI9zh2klTayVdVkmr1ozMzW0DMxJYtEhJJOSSSOdYGNhNyArba+qa0NbI4AdTj8V5OrVmf2W3+hj/CvDEw5gdyyGkasf1X/qPxVnFGFAVQAAAAByAHAAVIqbnFxJOZXqi8XiaJXUqwDKwIYEZBB4EEHmK8IvgVk1xaQ5psQq78m7P4Lb/Qx/8AGsRGwbArX1jV/ev/AFH4rpb6Dto2Dx28CMOTLEgYeBAyK91G3vYLB9bUvaWvkcQdhcbeKsKyVZFERREURFERREURFERREURFERREURFERREURFERREURFERREURFERREURFERREURFERREURFERREURFERREURFERREURFERREURFERREURFERREURFERREURf/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20" descr="data:image/jpeg;base64,/9j/4AAQSkZJRgABAQAAAQABAAD/2wCEAAkGBxQSEhUUEhQVFhUXGBobFhgXFhgcGBkdIBchGx0dHBkcHiggHRwmIBgfITIiJSkrLi4uHB8zODMsNygtLisBCgoKDg0OGxAQGywlICQ0NDQ1NC8tNTUsNDQsLSwsLyw0LDQsLCwsLywtLDQyLDQsLCwsLCwvLCwsLCwsLCwsLP/AABEIAIUBfAMBEQACEQEDEQH/xAAcAAACAwEBAQEAAAAAAAAAAAAABwQFBgMCAQj/xABOEAACAQMABgYCDQsDAgUFAAABAgMABBEFBgcSITETQVFhcYEikRQjMjVUcnOCk6GxstEWMzRCRFJig5KzwaLD0iTCFVN08PEXJUNVo//EABsBAQACAwEBAAAAAAAAAAAAAAADBAIFBgEH/8QAQhEAAQMCAgUIBggGAwEBAQAAAQACAwQRITEFEkFxgQYTMlFhkbHBIjRSodHwFBUzU3KCkuE1QkOywvEjYqIkVBb/2gAMAwEAAhEDEQA/AHjREURFERREURFERREURFERREURFERREURFERREURFERREURFERREURFERREURFERREURFERREURFERREURFERREURFERREURFERREURFERREURFERREURZ/WfTNxaq0qW6SxKMselKuO07u4eA7jUUj3NxAw3/ALLZ6PpKeqcI3yFrjl6Nx33WSg2qu7KiWeWYhVHTcyTgD832mofpDvZ9/wCy3b+S7GNL3TYDE+j1fmTA0XLMyZuI0jbPBUcvwx1ndHHOeWastLiPSC5iobC11oXFw6yLeZU2slAiiIoiKIiiIoiKIiiIoiKIiiIoiKIiiIoiKIiiIoiKIq/TemobSPpJ33RyA5sx7FHWaxc8NFyrNJRzVUnNxC59w3lZWHWbSF36VlaKkR5STn3Q7QAR9W8O+oOckf0B3rcu0bo+l9GqmJd1N2cbH32Xy40jpqH0mt7eVesR5z5DfB9QNNacZgH53r1lPoaXASPae3/VveFK1R139mTGCSAxSKpJ9LI4EAgggEHjyrKObWNiFDpLQv0SITMk1mk9XXxIK2NTrRIoiKIiiIoiKIiiIoiKIiiIoiKIiiIoiKIiiIoiKIiiIoiKIiiKv1hj3rW4XthkHrQ1i/olWaJ2rUxu6nDxCSOoKZ0hbA/v59Sk/wCKox9Nq+iaaNqGXd5hP6tgvmS53E6xqXdgqqMlmIAA7ya8JAFysmMc9wa0XJ6lk5NfFkcx2VvLdMOZUbkY8XI4eJABqHn7mzASt0NBujYH1UjYx24nuHkV7OnNJDidGgjsFzHn/OfVXnOS+x7159C0ccBU/wDgrpovXq3kk6KYPbS8tyYbvHubl68ZrJs7SbHA9qwqNCVEbOdjIe3rbj7vhdaG+ldELRx9Iw5JvBc/OPAedSm9sFq4msc8B7tUddr+5Ya82nLE7Ry2kqOpwyl1yPq889dVzUWwIXRxcmjKwPjlBB22K1mgdJyXCCR4DCjKCm86kkHl6IHDh21MxxcLkWWkrKaOB5Y2TWIwNhh37Vy1i0zLaqZBbNLGq5ZldQV7cqeOAOOR/ivHvLcQLrOho46lwYZA1xNgCDjxWa0ftLE8ixQ2kjuxwq76jPDJ4ngOAzxqMT3NgFt5+ThgjMkkoDR2Fbq1dmUF13GPNd7ex59dTi9sVzkgaHENNx15LrXqwWU1i1ukssNNaNuMcK6yoQTxOMYyDgZ5VC+UszC3VDoqOswjlFxjYtP+laavaWkuUEjQNCjAFCzqSwPI7o5DxrNji4XIsqVbSx0z+bbJrEZ2GXFVWntbpbMb01m+5nAdZEKn1cR5isHylubVdo9FRVZ1Y5hfqIIP78FN1R1oS/R2RShRgCpIJwRkHh1HiPI1lHJrqDSejH0L2tcbgjPy+etX9SLWIoiKIiiJMR3f/iulkEhzDvtuL1biAtjH8W7x8e4VRvzsmOXl+6750P1ZotxZ07C57SQPdfDcnMq4GBwA5VeXAk3zX2iLPT6FI0lHdIvomJ0lOQOIxuEjmSRwz/CKiLP+QOHUtmysBoHU7jiHAj33+e1VZ2gqZZIo7W4laNmU9GobkxGcDiAcVH9IxsAVdGgHCJsj5WNDgDibZi6kHXKQDJ0fegAZJMfL1msuePslRfVEZNhUR96hWe0uKZtyK2uHbnuqFJ4dwasRUXyaVYl5OSRN1pJWAdZv8FMk1zkHPR179F+FZc8fZKrjQ8ZyqI/1KTqtrgl9JJGsTxmMZO/jtxjA669jl1zayi0hol9FG17nAh3UrjSd3JGoMcLTdoVkUjv9IgGpHEgYC6oU8Uchs94bvBPhdZEbTYRKIpIJYzvhX390bnHBJGernUIqBexC3n/83MYucY9rha4tfHdvW7qwucVNrTrAljCJXVmBcJhSM5IJ6/i1hI/UF1f0dQPrZTGw2wvjw+Kp7fXlnAKaPvWB5ER8D58qiE5OTSrz9CtYbOqIwd65X+0NYN3prO6j3s7u+qjOMZxk9WR66Gotm0rOHk+6e/NTMdbqJ+C7WmvJlQPFY3boc4ZUBBwcHBB7RignJyaVhJoQROLJJ4wRsJXC92hiEZlsruMdRdN0es0NRbNpUkWgOdNo52Hcbq+n0y/saO4hgaUPGJCodQygqG6/dHjyHZ11JrnVDgLrWMpGfSHQSSBpBte1xcG3BZmw2mCZxHFaSu5zhVZcnAyeqohUXyC3E3JswsL5JWgDsKtzrLdf/rZ/646y51/sFUfq6m//AEt7iotlr1vXMdvLaywtIcAycPPGOI6uFeCe7g0iyml0IG07p45WuDer/a2VWFoUURFERREURRNL/mJvk3+6axf0Sp6b7Zm8eKR2z33xt/jN9xqoR9NvzsX0TTfqEm4eIT6lkCgsxAABJJ5ADma2K+ataXGwzKTukdJS6ZvVgjYrbhjgdijnIw62PUDyyB2k0nOMrrDL5xXdwU0Wh6MzPF5PM5NHZ19efUmzovR0dvGsUKhUXkB195PWT21ba0NFguJqKiSokMkhuSpdZKFUGuGrMd9CVIAlUHon6wewn909Y8+dRSxh47VstGaSkopQ4dE5j52jYsXs31reOQWVyTjJWMseKMDjoyezqHYeHIjEMEhB1Sug07otj4/pcA7TbIj2vj1jHf62xaI4xXSjn7XJ9ZQ/eGfi17UNxDl5yXq+nTnePA+XvWo2baW9kWSAn04va2+aPRP9JHmDUkDtZu5afTtL9HrHWydiOOfvWoYZGDxFTLTA2ySKuFOi9KZAO7FJkd8bDkO07jEeIrXn/jfu8F9HjI0no2xzcP8A0P3F9yekbhgCDkEZBHWDyrYL5yQQbFeqLxL/AF8Hsu9tLEe5z0kvhx6+o7ob+oVVm9N4Yum0P/8AJSTVhz6LfneR3Fb9VwMDgByq0uZJusRr1m7ubfR6kgMelmI6kAOO7jg8+vdqvMdZwYF0OiLUsElc4Zei3efkcLrG7Pb1rPSJhk4By0L9m+D6J/qGPnVDCdV+O5b/AE3C2roOeZs9Ibtvux4J1VeXz9FERRF8YZGKJey/O9lcSWF2Gx7ZA5BB5HGVYeBBPHvrWtuwjsX1OWOOupdW/ovH7juKd+r2s9veKDE438elG3B18usd4yKvMka/JfO63RtRRutI3DrGR4/HFXVSKgiiKs1f0SttFuDBZmZ3YDG8zMST5cAO4CsGMDRZW6yqNTJrnIAADqAFv33qVpL8zJ8RvumsnZKGD7Vu8eKTWyn3wT4j/dqjB0wu+5R+onePFO6r6+eKqj0MFvGulwN+LccY90QwKtntwMersrDU9PWVw1ZdSinOx1x2YYjvx71OvrpYo3kc4VFLMe4DJrIkAXKrxROleI25k270itYdHSvCukJP2mWTI/dH6nr3W8gvbWvcCRrHavo9DURMmNEz+m0cevxHG6bmomlvZNlE5OXUbj9u8vDJ7yMN51chdrMC4fTFJ9Gq3sGRxG4/A4cFM01ogXLQb+NyKXpCpGd4hGCj1sD5Vk9msR2KvS1ZpxJq5uba/Vci/uCtKzVRLDbX+yfzv9uqtRmPnqXYck/635f8lptmXvbB/M/vPUkHQHHxWo0//EJOH9oWhv7RZo3jcZV1KkdxH21KQCLFaqGV0UgkYcQbrloayMFvFETvGONUyOvdGM48q8Y3VaG9SzqphNM+UC2sSe83Sf2bqBpRAOQ6UD+lqpw9MLu9Om+jiT/18QnbV5fPVB0rotJ+j3+DRyJIjDmCrA+ogYPcaxcwOtfYrFPUvg1tXJwIPEeWYU6slXRREURFERRFE0v+Yl+Tf7prF/RKnpvtmbx4pHbPffG3+M33GqhH02/OxfRNN+oSbh4hM7ajfmKwcA4MrLH5HLN61Ujzq1UGzLda4/k9AJa1pP8AKCfIe8rN7F7Qb1xKRxARFPiSzfdWsKcYkrbcqpTaOPefADxKaVWlxyKIiiJE7Q7fodJSlPRyVkUjqJUEnx3smqEos8r6PoR4moGB2OY958k2Ly3GkNH4OAZoVYfwsVDL6mxVojnI964qKQ0FdcfyOI3i9j3hLjZXpMwXjQPkCUFSD1OuSM/6h4kVXgdZ1utdXyiphPSiZuOrjwOfkU5aurgkpdsvR9PBj870bb/xd70Pr36qVFtYda7bktr8zJfo3Ft9sfJanZbpjp7MRscvAdw9u7zQ+GPR+bUkDrtt1LTcoaTmKsvAwfjx2/HitgzAAk8AOdTrRAXwCwmz6P2Tc3ekGHu3McWc+5GP8BBnuaq0HpOL10mmnfR6eGib/KLnef3v7luZpQilmOFUEknkABkmrK51rS4hrcysVs8Q3EtzpBxgzPuRZ5hF/wDhR4oarQekS87Vv9NkU8cVEz+UXO8/JPFZLato4wXqzpwEoDAjqdMA48t0+JNRzts+/Wt5ycqBNSGF2OrhwPyU1NXdJi6tophj01BYDqbkw8mBFWmO1mgrjK2mNNUPiOw+7Z7lY1mqqKIiiLHa6aipekyxkRz4xk+5fHLexxB6t4dXUcDEMkOtiM1vdFabfRjm3jWZ7xu+HhilTpfV66s2zLEygHhIvFOfAhxwB8cGqjmlvSC7Wl0hS1YtG4G+w593yFbaE2g3lvgM/TJ+7JxPk/us+OfCsmyvb2qlV6ApJ8WjUPWMu7LusmlqtrZBfL7WSsgGWjb3Q7x+8veO7OM1bjkD1xmkdFzUTvTxaciMv2PyLq/qRa1RtJfmpPiN90147JSwfat3jxSa2U++CfEf7tUYOmF33KP1E7x4p3VfXzxFEWJ2lXbOsNjEfbLlwG7kB5nuzx8Faq9QSbMG1dBoKJrC+sk6MY95/b3kK11m0Csuj3t4x7iMdEO9BlR54x5ms3suzVCpaPrnRVrZ3nM4/mz+Kwex/S25O9ux9GVd5PjLzA8VyfmioKd1nW610vKek14WzjNuB3H4HxTdq4uHRREsNtf7J/O/26q1GY4+S7Dkn/W/L/ktNsy97YP5n956kg6A4+K1Gn/4hJw/tC1NTLTIoiSOz1wNKKSQBmXiTj9Vqow9ML6FpsE6NIH/AF8QnObyP/zE/qH41duFwPNSeye5VsWn45LtbeJ0f2t3kKtndwyhRkcMnePDqwO2sOcBfqj5yVp1DIymM8gIxAFxncEnwVzUioooiKIiiIoiiaX/ADEvyb/dNYv6JU9N9szePFI7Z7742/xm+41UI+m352L6Jpv1CTcPEJh7YIS1khH6syk+BVl+0irNSPRB7Vy/Jh4bWEHa0+IKr9i8o6O5XrDIfWCP+2vKbarPKpp5yN3Yfdb4pk1ZXJooiKIkhtUlDaQcD9VEB/p3vsYVRm6ZX0Pk40ihaesnxt5JtaqQlLK2VuBEMeR2eiOFWohZgB6lxGkXh9XK4Zax8Uqto+jmtL8TR+iJCJUPY4Ppee8A3zqqzN1X4b12mgqhtVRcy/HV9E7jl7sOCbuitJLPbxzjgroG8OHEHwOR5Vca7WaCuHqKd0MzoTmDb4d6xGrmjRpJr66lzuz70MOf1UGPSAPXkKfEN21Xjbzms47cF0FdUnR4gp482Wc7tJ2ePAhZbZ7pBrPSHRScA5MMg7GBwv8AqGPnGoonar8dy3Wm4G1dDzrMbekN233Y8ExtoukjDZOFzvzERIBzJbnj5oPnirM7rM3rlNB0wmq2l2TfSPDL32Vpq3osWttFCOaKN7vY8WP9RNZxt1WgKnXVJqah8vWfds9yz+1DShjtlt4+MlywQAc93I3vWSF+cajqHWbq9a2fJ+mD6gzP6MYvx2d2J4Ks0borTNvEsUTW6ogwo9Htyf1eJJOawDZgLCyuT1Wh55DJIHknf8VWa4aJ0pLbl7owskXp+hjeHDB5KOGDk+FYSNkIu7IK5ouq0ZFOG0+sHOwxy8VN2OaWyJbZjy9sTwOFYevdPmazp3ZtVflRSWLKgbcD4jz7gmZVpciiiIoiKIvjDPA8qIMFjdZ9ntvcKWhUQy9RUYRj2Mo4DxHHx5VA+BpxGC32j9P1FOQ2U67e3PgfI+5KfR11JZXSuQVeF8OvgcMvgRkVUBLTfqXbTxR1tMW5hww8jwX6KBrZL5Wo+kvzUnxG+6a8dkpYPtW7x4pNbKffBPiP92qMHTC77lH6id48U7qvr54g0RKWGS8vb+a8slRhEejjZ8YC4I9HPWRlu7fqkNZ7y9vz8+a7ZzaOjomUtUSC70jbO/buy4K+3tOdlv8A6fxqT/n7FrbaE/7+9Lq9in0feq8ihZVYS4U+iQTnAx+qeK+uq5BY7tzXVROgr6QsYbtI1cc/97U/LW4WRFdDlXUMp7QRkfbWwBBFwvmkkbo3ljswbdy616sEsNtf7J/O/wBuqtRmOPkuw5J/1vy/5LTbMve2D+Z/eepIOgOPitRp/wDiEnD+0LU1MtMiiJEan6NiudICKZd5CZMjLDkCRxUg8xWvjaHOsV9I0pUyU9DzkRsRby60z/8A6e6O+D//ANZv+dWjTx9S4/6/0h95/wCW/BeNC6ox2d70tupETQurAtndbfQjGTvcQD2+5768bEGPuMrfBe1WlpKuk5uY+kHAjDMWdfsww71q6nWmRREURFERRFC022LeY9kTn/Qaxf0SrFILzsHaPFJDZ8f/ALjb/GP3GqjH02/OxfRNN+oSbvMJ2af0Yt1byQtw31wD2Hmp8iAavPbrNIXzyjqXU07Zm7D/ALHEJUbPr1rHSDQT+hv+1sDyDg5Q+B5A/wAQNU4nar7Hcu103C2toRNFjb0hu2/vuTnq8uBRRFyubhY0Z3IVVBLE8gAMk14SALlZsY6RwY0XJySS0VYvpXSLuQejZ9+Q/uxg8Fz2kAKPM9Rqg1vOP3r6FUzt0XQBoPpAWHadp3A4+5PECtgvnSyO0/RHT2TOB6cPtg+Lj0x4Y9L5oqGdt236lvOT9XzFWGnJ+HHZ78OKwGg9ZHGj5bJMmWWRUiH8MnBx6wR4yd1Vg8hhYPm66as0a01zat3RaLu3ty+f+qcGg9GrbQRwryRQM9p5sfMknzq6xuq0BcLV1DqiZ0rtp/0OASq2saJMN0s6cFmGcjqdcA+GRunxzVSdtnX612fJuqEtMYHZt8D+9/crrRekf/Fby0J9xbRdLLwOOlzjHrAYd2ayB5x4vs8Vr6in+rKSYbZHao/D/q4PBMmra5RLfR7f+IaZeTnDaDC9m8Dgett5gexRVVv/ACS32BdXMPoGiRH/ADy57j+1hxKZFWlyi5zwh1ZGGVYEEdoIwRQi6yY4scHNzCQ2jpm0bpEb2cRSFX70PAnHep3h5VrgdR25fSZ2N0jQej/MLjfn44J+A54itivmi+0RQ9M3hht5pQATHG7gHkd1ScfVWL3arSepT0sQmmZGTbWIHebL1ou8E0Mco5SIreGRnFGu1gCvKiEwyujP8pI7lKrJQooiRemrcXul3ji4iSYLkdigB28AFY1r3DWkIG0r6NSSGj0W18mxt+/ED3gJ6CtgvnKjaS/NSfEb7prx2Slg+1bvHik1sp98E+I/3aowdMLvuUfqJ3jxTuq+vniy+0bTPsayfBw8vtadvEekfJc8e3FQzv1WLcaDo/pNW2+TcTwy9/uUrUfRHsWzijIw5G/J27zcSD3gYX5tZRN1WgKHS1X9Kq3PBwGA3D458VfVItalxtj0VvRxXKjih3H+K3FSe4EEfOqtUNycur5L1WrI+A7cRvGfePBWGybS3S2hiY+lC2O/cbiv17w8hXtO67dXqVXlJSc1Vc4Mnj3jA+R4rb1YXPJYba/2T+d/t1VqMxx8l2HJP+t+X/JabZl72wfzP7z1JB0Bx8VqNP8A8Qk4f2hamplpkURJPZ176r/N+61UYemF9C05/DT+XxCdlXl89RRFzt51kUOjBlYZVgcgjtBrwEEXCyexzHFrhYhdK9WKKIiiIoizGuukpBDLbw288skkZXKxnowGGCS/LIBPAd3KoZXGxaAVt9FU7DMyaWRrWtN8TjhjklhoXQV9bzxTC0mO44bG6eIzxHmM1WDXgg2XY1ddRVED4udb6QtmnTorSInTeEcseDgrLGUblnkeY48xkVda7W2L59UQcy7V1mu7Wm4+d6ptcNTYr4b2ejmUYWQDOR2MOsfWPqOEkIfjtWw0ZpeWiNs2HZ5jq81V6N0vf2SiK8tpLhF4LNB6bEfxLzPid08OvnUYfIzBwuOxW56SgrDzlNIGE5tdgOB8hfhkrJ9eIcejBdu37q27b314H11l9Ib1HuVUaFlv6T4wOsvFlSaUs9IaVIRk9iWuQSHOZH7MqOPDnunA7zgYxIkkwtYLYU81Boz02u52XsyHHzFzuuVsNAaDis4hHCuBzZj7pj2sf/YFTMYGCwWirK2Wrk5yU/AdgVnWaqLy6gggjIIwR20XoJBuEr9TNUTFpObfB6O3JMZOfSLfm/HCkk9hAqpFFZ9jsXYaV0sJdHMDT6UmfDP35diaVW1xyzuv2h/ZVnIoGXT04+3K8wPEZHnUUzdZq2mhqv6NVtccjgdx+BsVWbKdD9DaGRhh5mzxGCFHBQfrb51Y07bNv1q5yjqxNVc204MFuJxPkOCtdb9LSwxMlvDNJM6kIY42KpnhvMwGARzA55x1cazkcQLAYqloyljmlDpntawHG5AJ7AM8etZvZiGtY2imtrhJJJAQ5hcoRgAAsB6ODnnw48+yKD0RYgra8oC2peJYpGFrRlrC/bhfG/Zj2JiVZXLry7YBPZ2DJ9VF6Bc2Sc190fLd3Zlt7W53Sihi0DrvMMjIBGcbu6OPZVKQFzrgFd5oaoipabmppWXubWcDYf7uttqNpiboo7e5t7iORBuq7RPuMoHDLY9E4GOPPzxU0TiAGkFc9pekh5x08EjC042DhcE54bRu8lr6nWjUTS1r0sEsYxl43QZ5ekpH+a8cLghTU8vNTMkOwg9xulvoO50losdFJbNNACcBPS3cnJKsuSB14YeqqjXSR4EYLrKuPRukjzjJQx/bhfeDb3HvWhTaPbY9OO4Rv3Wi4/Uak+kN2grVnk9U39FzCOvW/ZV2k9Zb29UxWFrLGrcDNIN0gHng+5XxBJ7ADxrEyvfgwK1Bo6iozzlXK1xH8ox79p7gOvBXGpGpqWKlmIedhhmHJR+6uerv68dVSRQhmO1UNLaXfXO1W4MGQ2ntPzgtXUy0yotZtLmKN40hnlkZCFEcTsuSCBlwN0d/HPdUcj7YAFbGgpRK9r3Pa1oON3AHDsz8kr9TbG6s7uOZ7S4KDeDbsTE4KkZAx1HBqrGHNcDYrsdKT0tXTOiZMy+FruFsCnHa3yvH0gWRRxyHjdX4fwEb31cauh1xdcFJC5j9QkE9hBHfeyWWtN1Nd30D+xLpraFl4dBJlhvAucbvXgDHYOrNU5HlzwbGw7Cuv0dFDS0cjOeYJHg/zDDCwGezzTOsL1Zl3kDgZxh0dGz8VwD51ca7WF1yE0LonarrcCCO8EqTXqiWc15mU2ssJjlkeSM7ixxO/pfqklQQMMAeJ6qhmI1SPJbTRDHCpZKHNaGnElwGG3M3OCW+pXsuxuOka0uTGw3ZAIZM45gjhjII+3tqtG4sdex7iut0t9ErYNQTM1hiPSHdnt+CcEGkFeIygSboBODG4fhzG4RvE8OQHHqzV0OBF1wj4HMk5skX3i2Pbe3vw2pZ7RjPfPEILW63Ig3pNC65LbvIEZwN3rqtLd5BAK67QXMUTHmWVl3WwDgcr/FX+z6/eC3jtp7e5jZWIVjBIUIZyRlgPRwW45wOvNZwktGqQe5azTcDJp3VEUjCCMtYXwFsr45YWxW4qwueUDS+kugXIillY53VjQtxHaeSjxrFztUZXVmmp+edYua0dZNv9pRasaNvrS5W4NlNIRvZXBXO8COeD29lU2B7Tey7nSFRRVVOYBM1t7Y55cQt6NbrnHHRlznuOfr3an513slcydFU18KlnzxVJp7WDSdwhihsZYA/olsMzYPDnugL3n6xUb3yOFgLLYUdBo2B/OSTtfbG2AHdc3TDsLURRJGvuUVVHgBgfZVoCwsuXmlMsjpHZkk96716o0URFERREURFERREURFERREURFERREURFERREURFERREURFERREURFERREURFERREURFERREURFERREURFERREURFERREURFERREURFERREURFERREURFERRFE0hpOGAAzSJGGOAXYAHzNYue1uZspoaaWckRNLrdQUP8qLP4Vb/AEqfjWPPR+0O9T/VtZ9079JVhZXscyB4nV0OcMpyDjgeNZtcHC4VaWGSJ2pICD1FdJZAqlmOFUEknqA4k16sGtLiGjMqrGtFn8Kg+lT8aj56P2h3q59W1n3Tv0ldF1gtijSCeIopAZw4KgnkCeVe84y17iywNDUh4YY3axyFse5c01osyQBdQkk4A6ReZ868E0Z/mCkOjawC5id3FW9SKiiiLncTKis7kKqglieQA4knuoTZZMY57g1ouSqwa0Wfwq3+lT8aj56P2h3q39W1n3Tv0lTbHSUUyl4pEkVTgshBAOM4yO4ismva4XBUE1PLC4NkaQT1hQBrXZfCoPpF/GsOej9oKz9V1n3Tu4r6NarL4VD9Iv417z0ftBefVlZ907uK+/lPZ/Crf6VPxpz0ftDvXn1bWfdO/SVK0fpeCcsIZUk3cb24wOM8s48Kya9ruibqKalmgtzrC2/WLKbWSrqNf38UChppEjUnALsFGcZxk9fA+qsXODRclSwwSTO1Y2lx7BdQfyns/hVv9Kn41jz0ftDvVj6trPun/pPwXxtabMHBuYQe9xQysG0L0aMrCLiJ3cj8qrL4VB9Iv415z0ftDvT6rrPundxR+VVl8Kg+kX8ac9H7Q7179V1n3Tu4qXo7SsNxvdBKkm7je3SDjPLPqrNr2uyKrz0s0FudaW361yk1gtVYq1zArKSGBlQEEHBBBPA15zjMrjvUjaCqcA5sTiD/ANT8FxfWqyHO6g8pFP2GvOej9oLMaMrD/Sd3FdrPT9rKd2O4hZjyUSLverOa9EjHZEKOWhqYhd8bgNxsrKs1VRRF5kkCgliABxJJwB4mi9AJNgs7da92EZ3TcKT/AAK7j+pVI+uoDUxDatpHoOvkFxGeJA9xIKlWOtdnNjo7iPJ5Bm3SfJsGsxKw5FQzaLrIenGeAuO8XVtcTKis7kKqglieQA4kmpCbYlUmMc9wa0XJVV+VVl8Kg+kX8ai56P2h3q59V1n3Tu4rvbaftpN7o5433FLPusDuqOZOOQrJsjHZFRyUNTHbXYRc2FxmepcBrXZfCofpF/Gseej9oKX6rrfundxXr8p7P4Vb/Sp+NOej9od6x+raz7p36T8F9/Kez+FW/wBKn417z0ftDvT6trPun/pPwXk61WQ/aoPpF/GvOej9od69+q6z7p3cV6GstpuhvZMO6SQCZFAJABIBJ5gMPWK951mdwvPq6r1tXm3X3Hbe3gUflPZ/Crf6VPxpz0ftDvT6trPun/pPwVhaXSSoHjZXQ5wykEHBwcEd4xWYIIuFVkifE4seCCNhzX25uFjUvIwVRzZjgDxNCQBcpHG6RwawXJ2BVv5T2fwq3+lT8aw56P2h3q19W1n3Tv0lWkModQykFWAII5EEZBHdUipuaWktIsQvdF4iiIoiKIuVzAsiMjgMrAhgRkEGvCL4LJj3McHNNiEgtTbBZr6CJwGUv6QPI7oLYPcd2tewXcAV9N0rO6KikkZgbeOHmv0CoxwFbFfMCbr7REuNq2i0eS0bADPJ0bsAASCRjJ68cceJqrUgYLq+TlU9jJm3uALgbr+KYUFuiIERVVAMBQAAB2YqyAALBcu+Rz3a7jcnak/tW0NHBcRtCoXpVYsqjAyp4kDqyDx8M9ZqnO0NdhtXdcnKySaBzZDfVIsTnjs+dyvtmmufSBbW4b0xwicn3Q/cP8Q6j1jhzHGSGT+UrWae0Pzd6mEYbR1do7Ovq3ZMerK5VFES22iaLja/sMoPbpN2ThjeAkTnjrwxGaqTNGu3t/ZdZoOpkbRVFj0RcdmDvgmNFEFAVQFUcAAMAeAFW1yjnFxu43KVG2W1VZoHAAZ0YMe3dIxn+qqdR0gu15LSOMUjCcAR7/8AS2Wze0VNHw4Ay4ZmOOLEsefbwwPAVPAPQC0OnZXPrn3OVgOzAeaW+0vQQtbreRcRTDeUDkGHB1HmQfnVWmZqu3rrNAVxqabVebuZgd2w+XBNTUm6SSxt2jAACBSAMYZfRb6wTVqIgsFlxelYnx1kjX9d+BxHuV5Ui16r9P3aRW00kgDIqMSpxhuHBcHtOB51i8gNJKs0cT5Z2MYbEkY9XbwWG2RaBURtdOoLMSsRI5AcGYd5PD5p7ar0zMNYro+U1cTIKZpwGJ3nIcBjx7FbbWLdWsCxHFHQqesZO6fqNZ1HQuqXJuRza0NGRBv4qm2TaKgmt5WlhikYS4BeNWIG4pwCRw51HTtabkj5sr/KSqninY2N7mjV2EjaVuJtW7RhhrWD6JAfWBmrBjYcwFzrdI1bTcSu/UVX6uatCyuJzCMQSrGQCclWUtkceOMNkHxrFkeo42yKs12knVkEYl6bSeINsd+CoNslmnseKXdG+JQm9jjulGOCevioqOoGAK2fJaV/Pvjv6Ore3aCPio+yjQ1vNbSPLDHIwmKgugbA3EOOPeTWNOxrgSRt8gpeUdZPFUNZG8tGrfA22nqV9rJqFbXEbdFGkMoB3GQBVz2Mo4EHtxkVI+BrhgLLW0OnamCQc44ubtBxPA5+SyGzrWyaOdbW4YtG53F3z6Ub8gMnjgn0cduMY45ihkIOqVvNOaKikhNTCLEYm2RHXv2333Tcq4uISviuzpm/aJmYWcILbikgSYIALEdbE57gOGDxqpfnn22Lr3RDRFEJAP8Amdhc7L44bh3nPDBMa10bDGu5HFGq9ioAPsqyGgYALlpKiWR2s9xJ7Ssnr7qdDLbySQQhZ0G8OjXG/wBoKr7okcuGc4qCeEFpLRit1obS80U7Y5X3YcMTl1G5y8LLaqeAqyufKSu1i2VL7KgDfiVjjrOWXP8ApFUZsJPntX0Hk3I59FYnIke4HzTBtbAjQ4jiT0ntMBVHFneLj5ktzqxqkRWHUuXknB0rzkhwD8z1B3wC6aG1HtII1VoUlfA33kUNk44kBsgDuFGwMAxF1hVaaq5pC4PLRsANsOGaqtoug7aKwleK3hRwUwyxqGGZFBwQM8qjnjY1lwAMvFXdB1tTLWsa+RxGOBJIyKoNkWjIZ/ZXTRRybvRbu+itjO/nGRwzgeqsIGNcTrC+XmtnymqZoea5p5bfWyJHspgXGqVk4INrCAf3UCnyK4IqxzMfshcyzStaw3EruJv7iqvVjVdYobq1mTehaZim9+shjTBB7RjGR1jqrGOOwc05X8grdfpN0s0VTGbPDRe3WCfcerqKV+l9Gto29AZRIqMrpvAYkTORn1EHsINVnNLHWK7GmqG6RoyWmxIsbbD84jsT00ZepPEksRyjqCv4Y6iOWO6r7SHC4XzmeF8Mjo5MwV0vLlYkaRzhUBZieoAZNCQBcrCON0jwxouTgFgtQ9CC4nl0jLGFDuxgTAwBn3eO3qz27x7DVaFmsdcrpdMVhp4WUMbr2A1j5bvKw60w6tLl0URFERREURFESI2e++cHxn/ttWvj+0bv8ivpOm/4fJuHiE962C+bIoixG0znZf8AqV/xVap/l3rodAZT/gK29WVzyxGtig6U0cDxB6QEeVVpftWrodGm2jqkjsWN2gaotZydPAD0DHhjnE2eXxew+XZmKWLUyy+fkLfaF0sKtnMzdMf+h8esceu202ea4+y06GYgToOf/mKOsfxDrHn24nhk1sDmuf03og0j+diHoH3Hq3dXdv2tTrQLCa/fp+i/lj9+Oq032jPnaF0mhvUqv8Pk5burK5tK3bUPStfCX7UqnU9IcfJdlyU6Mv5fNbPUL3vtvif5NWIegFoNM+vS71G2j6H9k2T7oy8XtidvAekPNc8O0CsZ26zdyl0HV/R6tt8nYHjl7/csnsd0xh5LVjwb2yPxHBh5jB+aaip3Ylq3fKiku1tQ3ZgfL57QmpVtcYsDtVvGdYLOLi87jI7gcKD3FiDn+A1WqDk0bV0vJ2JrHSVcnRYP9+7xW00XYrBDHEnuUUKO/A5+J51Ya3VFgtBUTOnldK7Mm6ze1P3vk+NH98VDUdDuW25O+vt3HwVbsa/RZvlv+xaxpsjv8grfKn1ln4fMpgVZXMKPa3iyFwhzuOUbh+sACfHnXgN1JJE6PV1touN3yFjNsf6FH8uv9uSoKjojeug5L+tu/CfFq87G/wBDl+Xb+2leU2R3+QXvKj1tv4R4uW7lkCgsxAABJJ5ADmTVlc21pcbDMpEavQm60ojRg4NwZeXJBJv5PZw4eJFa5g1ni3Xf33X0iueKbRpa/PV1eJFvnsT2lTKkdoI+qtiV83abEFInVLTLaNu26VTgZjlUcxx5jqyCPVntrXxOMZx3L6RpKjbpGlHNnHMH567p16K0vDcrvwSK468HiPFeYPiKvNe12RXz6opJqZ2rK0g/ORyKnVkq6KIk3th/TU+QX+49UZ/tOA813vJf1N34j4NTU1e/Rbf5GP7gq4zohcXW+syfiPiVYVkqyym1D3um8Y/7q1BUfZ93it1yf9fZx/tKzexT9r/k/wC5UdN0ncPNbblZ/R/N/imfVtceiiLL7QNW/Zludwe3R5aPv4cU8/tA76imj1hhmtxoXSP0Of0ug7A+R4eF1jdlGsXRSG0lOFckx5/VfrXuDfaP4qggksdU7VvuUej+cZ9KjzGfaOvh4blp9bXa9uE0fGSE4SXTD9VBxVPE8D/SeWaklu93NjitPo0No4HVzxjkwdZ2ncPj2LX28KoqogCqoAUDkABgAVOBbALRve57i5xuSulerFFERREURFERREiNnvvnB8Z/7bVr4/tG7/Ir6Tpv+Hybh4hPetgvmyKIsRtM52X/AKlf8VWqf5d66HQGU/4CtvVlc8sTrX766O/mfZVaX7Vq6DR38NqeC2N1brIjJIoZWBDA8iDVggEWK0Ucjo3B7DYhJDW3V6XRlwrxFhGWzDIOakcd0/xD6x5gUZIyw+C+h6N0hFpKAskA1rWcOvtHZ4HgUz9SNalvouOFmT84vb/Ev8J+o8Owm1FJrjHNcfpbRbqKXDFhyPke0e/wqdfv0/Rfyx+/HUc32jPnaFe0N6lV/h8nLd1ZXNpW7avdWvhL9qVTqekOPkuy5KdGX8v+S2eoXvfbfE/yasQ9ALQaZ9el3q+IqRaxInTEDaM0llBwRw8ffG3Hd9RKeRrXuHNvw2fP7L6RSvbpLR9nZkWO8be/FPK1uFkRXQ5V1DKe0EZFXwbi4XzqRjo3Fjsxh3LB6up7N0rPdHjHb+1xdmeK5HaPdN88VWZ6cpd1fPzvXR1x+h6Njph0n+k7x+A4FMGrS5lZHan73yfGj++KgqOh3LecnfX27j4LJbN7C8kgkNtdCBRJhlMSPk7o45YcOGBjuqGJrzfVNuC3enZ6SOZoni1zbPWI2nDBai50HpUqcaRUns6FF/1KpIqXm5fa9y0zK3RYONOf1E+4lS9nVu8doyS5MgmlEhJySwfBOevOOfXWUAs3HrKh03IySpDo+iWttusqzbH+hR/Lr/bkrGo6I3q5yX9bd+E+LVR7OHvltJDaLbunStlZC4ctuJ7kg7uMY5466jh17HVtn5LYadFE6paKgvB1RiLWtc57e5V2ktap7iYW+kGaCHe3ZUhXdYd7b28SvX18OODwrB0hcbPNgrcGi4IIufowHvzBcbjhawv54XCaWr2gre1T/pkADAEvneZ+wluseHDjVxjGtGC42traiqfeY5bMgOHyVbVmqSymtuo0N6TID0U2PdgZDY5b69fZkYPLnjFQyQh2O1bnRum5qManSZ1dW4/IS00pqdfWTdIqsQvKWEk49WGXxxjvqs6Jzcbd3zdddT6Yoaxuo4gX2O+bFWurG0qaJgl17bHy38e2L38ODDx49/VWTJyM8QqWkOTkMgLqf0XdWw/Dw7E3YJldVdCGVgCpHIgjIIq4CCLhcO9jmOLXCxCT+2H9NT5Bf7j1Sn+04DzXd8l/U3fiPg1NTV79Ft/kY/uCrjOiFxdb6zJ+I+JVhWSrLKbUPe6bxj/urUFR9n3eK3XJ/wBfZx/tKzexT9r/AJP+5UdN0ncPNbblZ/R/N/imfVtceiiIoiTO1LRS212ssR3TKC5A4brg8WBHacHxzVKZoa7Dau+5O1TqilMUmOrhvB2cMtyYOoNju2wnc781z7bK5HEk8QPAA8uXPlU8A9HW2nFcvpmbWqDC0WZH6IG7M8VpamWpRREURFERREURFESI1SIh0rEG4bszJ5neQfWa17OmN/xC+kaTvNo1xG1oPgU962C+booiwm0pszaPjHNrgEDwZB/3VWqMS0dvwXR6BFoql5yDfI/BburK5xYnWv310d/M+yq0v2rV0Gjv4bU8Ftqsrn1D0to2O5iaKVd5GHHtHYQeojnmsXNDhYqenqJKeQSxmxCSGk7G40TdgqcEHMb49GRewj6ivV6jVFzTG7tX0Onnp9K0pDhnmNoPzkf3C0+lNYI7640VInBhMRImeKNvx+sHmD1jvyBI54e5hHzktPTUElFBVxvy1cD1izvkpqVcXGpW7aj6Vr4S/alU6npDj5LsuSnRl/L5rZ6he99t8T/JqxD0AtBpj16Xer+pFrEvNsGh9+FLlRxjO6/xWPD1Nw+carVDcA5dRyYq9SZ0BydiN4+I8FW6s629FomdSfbYPQj7cSEhD8073korBkurGezzVrSGiuc0nGQPRfify59+HErbajaH9i2caEYdhvydu83HB7wML5VPCzUYAuf0vV/SqtzwcBgNw+OfFX9SrWrI7U/e+T40f3xUFR0O5bzk76+3cfBVuxr9Fm+W/wCxaxpsjv8AIK3yp9ZZ+HzKYFWVzC+BQOVEusLtj/Qo/l1/tyVXqOiN66Tkv6278J8Wrzsb/Q5fl2/tpXlNkd/kF7yo9bb+EeLl22m6ri4h6eJfbohk4HF0HEjvI5jzHXWU8dxrDNR6A0n9Hl5l59B3uPXx296qdlGs+f8Ao5TyyYSezmU8uY7sjqFYU8n8vcrvKPRlv/qjH4vj5Hh2plu4UEkgAcyeAHnVpckASbBegaLxFESt2uaBijVLmNQrM+5IAMBiVLBsdvonJ681UqGAWcF2PJmule51O83AFx2YgW3Y8FqtmjMdHQb2f1wM9nSNjyqWC+oL/OK02ng0V8luz+0LB7Yf01PkF/uPVef7TgPNdLyX9Td+I+DU1NXv0W3+Rj+4KuM6IXF1vrMn4j4lWFZKssptQ97pvGP+6tQVH2fd4rdcn/X2cf7Ss3sU/a/5P+5UdN0ncPNbblZ/R/N/imfVtceiiIoiVG2j87b/ABH+8KqVHSC7Xkr9nJvHgVvNSj/0Ft8kv2VPD9mFzWlfXZfxFXdSLXooiKIiiIoiKIiiJQbRdVpYZ2u4ATGx32K8435knuJ9Le6jnOOGac0ZadYZLudB6UimhFLKfSGAvkR1b9lv3tpNWNo8EqKt03RSjgSQejbvBHufA4HeakZOCPS/Zamv5OzxPLoBrN94+PBXN/rvYxLvGdH7Fj9Nj3cOA8yBWZnjAvdUIdC1srtURkb8B87rqo1fspr27F/coYo4wRbRN7r45HmT38OoDMbA579d2A2K9WzQ0dKaOB2s53TcMtw+cMdpW5qyudS01x0/CulLMhwVhPtjA5C7xxxI7BxNVJXjnAepdbougmdo6YWxfkOu3x2JkQzK4DIwZTyIIIPgRVtco5rmnVcLFe6LFVWsmgo72ExScOtGHNG6iP8AI6xWD2B4sVcoa6SjlEjOI6x1JNaM0VJa6Tt4Zhhlnj8GG+MMp6wf/fEGqYBa8ArvqiqjqtHSSxnAtPDDI9qfVX181Sj2x3iPPDGrAlEYtg8t4jAPf6PLw7ap1Bu4Lt+S8L2wveRgSLcP9rZ7NbxZLCEBgWTeVhniDvnGR3gg+dTQG7AtDp6F0dc8kYGxHcPNamplplG0lZLPE8T+5dSp8xjPiOdeOaHCxUsEzoZGyNzBukpqfq60mkRBIOELlpR1HcOB4gtgeBNUY2Evsfmy+g6U0g2Og55mbxYfm+A96elX185RRFi9rF0q2JQkbzugUdZwd48OzA+yoKjoWW/5NxudWhwGAB+Co9lem7eC3lWaZI2MuQGOMjcUZ+qooHtaDrFbLlFRVE87XRMLgBs3lbZtbbIDPsqHycH6hU/PR+0Fzw0VWnDmndypF1uW9u4be0LbgbpJZBlcqoyFAPHBbAOfDjmsOd1nhrVfOiX0lK+eoAvazRnidvVcC9lC2yXSi2ijyN8yhgOvdCMCfWwrypOACs8lo3GofJbANtxJHwXnY1dL0E0WRvCTfx14KKM+taU2RHzkveVMTufZJbC1u4k+aYlWVyySmv8AoFrG6E8OVjdt+Mj/APG4OSvr4ju4dRqjKzUdgvoGha5tbTGGXFwFj2jK/ke3Hat9a6cXSGjZiuOlMEiyIOatuEcBzwTxH45qxrCSM7lzMlE6g0gwO6OsCD1i429Y2/BcNTteLeaJI5pBFMihWEhChiBjIY8OPZwOc+NYxTNIsTipdKaFnilc+Jusw4i2Nr7CM8OvJai40pDGu880ar2l1A+2pi4DEladlNM92q1hJ3FLrWO7fTM6W9oD7HjbLzFTu5xjPHsBOBzOT1caqvcZnWbkF1NDEzQ8Lp6g/wDI4YN22/c5nIb8EydH2awxJEgwqKFXwAxx76ttAaLBcnNK6aR0j8ybpNbVbxZL70GDbkaocHIByzEf6qpTYvXfcnInR0fpC1yT4DyTU1Ou1lsrcqwbESK2DyYKAQe/Iq1E67AuM0nE6OrkDhb0ieBNwrmpFQWO2qXSLYOhYBnZAq54nDhjw8BUFR0LbvFb3k7E91a1wGABueBCzWxm7RXuEZgGcRlQTxO7v5x2+6FRU5s48PNbflVE9zIngYC9+NreCa1XFxaKIiiJPbX71JLmJUYMUj9LBzgluR78DOO8VTnILl3fJiF7Kd7nC1zhwC3WzzSMctjCqsCyLuuuRvAg44jv5+dTQOBYAub03TyR1jy4YE3B2YrT1MtQiiIoiKIiiIoiKIiiKlvdVLOU5e2jyeZC7pPiVxmozEw42V+LSlZELMkNu/xuumj9WrSAhoreNWHJt3LDwY5Ir0RsBuAsZtI1UwtJISOq+Hcras1SXiaJXUq6hlYYZSMgg8wQeYrwi+BWTXOY4OabEKu/Juz+C2/0Mf8AxrHm29QVr6xq/vX/AKj8VLsrCKEEQxpGCckIqqCe0gDnWQaG5BQSzyzG8ji49pupNeqJFEUG+0RDM8ckkYZ4m3o24gqc55g8RkDgeFYlgJBOxWIaqaFrmMdYOwI61NIrJV1WDVuz+CW/0Mf/ABrARsGQCufWNX96/wDUfiutroW3ibfighRhyZI0U+sDNehjQbgLCSsqJG6r5HEdRJIU+slWRRFDttGRRyyTImJJd3pGyeO6MDhnA4dmM9dYhoBJGZU76mV8bYnH0W3sN+fyVMrJQIoirLnV+1kcvJbwu7c2aNST4kisDEwm5AVuOvqY2hjJHADYCV4/Jiz+C2/0SfhXnMx+yO5ZfWVZ9679R+K+HVez+CwfRJ+FOZj9kdy9+s6z7136ipFhoS3gbehhjjYjBKIAcZzjI6uA9Vetja03AUU1ZUTN1ZHlw7SuUurlozFmtoWZiSxMakkniSSRzrwxMJuQFm3SFU1oa2RwA7SvkWrdorBltoVZSCpEaggg5BBA4HNBEwYho7kdpGqc0tdI4g9pVrUiprhe2Ucy7kqK68DusARw5cDXjmhwsVJFNJE7WjcQesKFDq7aIysltCrKQVZY1BBHWCBWAiYDcAKw/SFU9pa6RxB6yV1v9CW8/GaCNz2sgLevnXro2uzCwhrKiHCN5G44dyrotSrFTkW0fnkj1EkVhzEfshWnaZrnCxlKvLeBY1Coqqo5KoAA8AOFTAWWue9z3aziSe1fZoldSrgMrAhgRkEHmCDzFeEXwKNc5rg5psQq78m7P4Lb/Qx/8axEbBsCtfWNX96/9R+K72WiIIWLRQRRsRglI1UkZzjIHLgPVXoY0YgKOWrnlGrI9zh2klTayVdVkmr1ozMzW0DMxJYtEhJJOSSSOdYGNhNyArba+qa0NbI4AdTj8V5OrVmf2W3+hj/CvDEw5gdyyGkasf1X/qPxVnFGFAVQAAAAByAHAAVIqbnFxJOZXqi8XiaJXUqwDKwIYEZBB4EEHmK8IvgVk1xaQ5psQq78m7P4Lb/Qx/8AGsRGwbArX1jV/ev/AFH4rpb6Dto2Dx28CMOTLEgYeBAyK91G3vYLB9bUvaWvkcQdhcbeKsKyVZFERREURFERREURFERREURFERREURFERREURFERREURFERREURFERREURFERREURFERREURFERREURFERREURFERREURFERREURFERREURFERREURFERREURf/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6" name="Picture 22" descr="http://www.lindentours.com/files/ISU%20Logo%20%20(Red)%20HIGH%20RE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86614" y="4717960"/>
            <a:ext cx="1559026" cy="545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918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001.JPG"/>
          <p:cNvPicPr>
            <a:picLocks noChangeAspect="1"/>
          </p:cNvPicPr>
          <p:nvPr/>
        </p:nvPicPr>
        <p:blipFill>
          <a:blip r:embed="rId3" cstate="print"/>
          <a:stretch>
            <a:fillRect/>
          </a:stretch>
        </p:blipFill>
        <p:spPr>
          <a:xfrm>
            <a:off x="-4445" y="4286"/>
            <a:ext cx="9148445" cy="6861334"/>
          </a:xfrm>
          <a:prstGeom prst="rect">
            <a:avLst/>
          </a:prstGeom>
        </p:spPr>
      </p:pic>
      <p:sp>
        <p:nvSpPr>
          <p:cNvPr id="3" name="Rectangle 2"/>
          <p:cNvSpPr/>
          <p:nvPr/>
        </p:nvSpPr>
        <p:spPr>
          <a:xfrm>
            <a:off x="381000" y="152400"/>
            <a:ext cx="8534400" cy="769441"/>
          </a:xfrm>
          <a:prstGeom prst="rect">
            <a:avLst/>
          </a:prstGeom>
        </p:spPr>
        <p:txBody>
          <a:bodyPr wrap="square">
            <a:spAutoFit/>
          </a:bodyPr>
          <a:lstStyle/>
          <a:p>
            <a:r>
              <a:rPr lang="en-US" sz="4400" b="1" dirty="0" smtClean="0"/>
              <a:t>Questions?</a:t>
            </a:r>
            <a:endParaRPr lang="en-US" sz="4400" b="1" dirty="0"/>
          </a:p>
        </p:txBody>
      </p:sp>
      <p:sp>
        <p:nvSpPr>
          <p:cNvPr id="4" name="Rectangle 3"/>
          <p:cNvSpPr/>
          <p:nvPr/>
        </p:nvSpPr>
        <p:spPr>
          <a:xfrm>
            <a:off x="4800600" y="4180344"/>
            <a:ext cx="4343400" cy="2677656"/>
          </a:xfrm>
          <a:prstGeom prst="rect">
            <a:avLst/>
          </a:prstGeom>
          <a:solidFill>
            <a:schemeClr val="tx1">
              <a:alpha val="90000"/>
            </a:schemeClr>
          </a:solidFill>
        </p:spPr>
        <p:txBody>
          <a:bodyPr wrap="square">
            <a:spAutoFit/>
          </a:bodyPr>
          <a:lstStyle/>
          <a:p>
            <a:pPr algn="r"/>
            <a:r>
              <a:rPr lang="en-US" sz="2400" dirty="0" smtClean="0">
                <a:solidFill>
                  <a:schemeClr val="bg1"/>
                </a:solidFill>
              </a:rPr>
              <a:t>Contact:  Emily Kachergis </a:t>
            </a:r>
          </a:p>
          <a:p>
            <a:pPr algn="r"/>
            <a:r>
              <a:rPr lang="en-US" sz="2400" dirty="0" smtClean="0">
                <a:solidFill>
                  <a:schemeClr val="bg1"/>
                </a:solidFill>
              </a:rPr>
              <a:t>303-236-0071</a:t>
            </a:r>
          </a:p>
          <a:p>
            <a:pPr algn="r"/>
            <a:r>
              <a:rPr lang="en-US" sz="2400" dirty="0" smtClean="0">
                <a:solidFill>
                  <a:schemeClr val="bg1"/>
                </a:solidFill>
              </a:rPr>
              <a:t>ekachergis@blm.gov</a:t>
            </a:r>
          </a:p>
          <a:p>
            <a:pPr algn="r"/>
            <a:endParaRPr lang="en-US" sz="2400" dirty="0">
              <a:solidFill>
                <a:schemeClr val="bg1"/>
              </a:solidFill>
            </a:endParaRPr>
          </a:p>
          <a:p>
            <a:pPr algn="r"/>
            <a:r>
              <a:rPr lang="en-US" sz="2400" dirty="0" smtClean="0">
                <a:solidFill>
                  <a:schemeClr val="bg1"/>
                </a:solidFill>
              </a:rPr>
              <a:t>AIM Coordinator:  Gordon </a:t>
            </a:r>
            <a:r>
              <a:rPr lang="en-US" sz="2400" dirty="0" err="1" smtClean="0">
                <a:solidFill>
                  <a:schemeClr val="bg1"/>
                </a:solidFill>
              </a:rPr>
              <a:t>Toevs</a:t>
            </a:r>
            <a:endParaRPr lang="en-US" sz="2400" dirty="0" smtClean="0">
              <a:solidFill>
                <a:schemeClr val="bg1"/>
              </a:solidFill>
            </a:endParaRPr>
          </a:p>
          <a:p>
            <a:pPr algn="r"/>
            <a:r>
              <a:rPr lang="en-US" sz="2400" dirty="0" smtClean="0">
                <a:solidFill>
                  <a:schemeClr val="bg1"/>
                </a:solidFill>
              </a:rPr>
              <a:t>202-912-7202</a:t>
            </a:r>
          </a:p>
          <a:p>
            <a:pPr algn="r"/>
            <a:r>
              <a:rPr lang="en-US" sz="2400" dirty="0" smtClean="0">
                <a:solidFill>
                  <a:schemeClr val="bg1"/>
                </a:solidFill>
              </a:rPr>
              <a:t>gtoevs@blm.gov</a:t>
            </a:r>
            <a:endParaRPr lang="en-US" sz="2400" dirty="0">
              <a:solidFill>
                <a:schemeClr val="bg1"/>
              </a:solidFill>
            </a:endParaRPr>
          </a:p>
        </p:txBody>
      </p:sp>
    </p:spTree>
    <p:extLst>
      <p:ext uri="{BB962C8B-B14F-4D97-AF65-F5344CB8AC3E}">
        <p14:creationId xmlns:p14="http://schemas.microsoft.com/office/powerpoint/2010/main" val="23540606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 Learn More:</a:t>
            </a:r>
            <a:endParaRPr lang="en-US" b="1" dirty="0"/>
          </a:p>
        </p:txBody>
      </p:sp>
      <p:sp>
        <p:nvSpPr>
          <p:cNvPr id="3" name="Content Placeholder 2"/>
          <p:cNvSpPr>
            <a:spLocks noGrp="1"/>
          </p:cNvSpPr>
          <p:nvPr>
            <p:ph idx="1"/>
          </p:nvPr>
        </p:nvSpPr>
        <p:spPr/>
        <p:txBody>
          <a:bodyPr/>
          <a:lstStyle/>
          <a:p>
            <a:r>
              <a:rPr lang="en-US" dirty="0" smtClean="0"/>
              <a:t>National AIM Website:  </a:t>
            </a:r>
            <a:r>
              <a:rPr lang="en-US" dirty="0">
                <a:hlinkClick r:id="rId2"/>
              </a:rPr>
              <a:t>http://</a:t>
            </a:r>
            <a:r>
              <a:rPr lang="en-US" dirty="0" smtClean="0">
                <a:hlinkClick r:id="rId2"/>
              </a:rPr>
              <a:t>www.blm.gov/wo/st/en/prog/more/Landscape_Approach/Monitoring_for_Adaptive_Management.html</a:t>
            </a:r>
            <a:endParaRPr lang="en-US" dirty="0" smtClean="0"/>
          </a:p>
          <a:p>
            <a:r>
              <a:rPr lang="en-US" dirty="0" smtClean="0"/>
              <a:t>AIM SharePoint Site (contact Emily </a:t>
            </a:r>
            <a:r>
              <a:rPr lang="en-US" dirty="0" err="1" smtClean="0"/>
              <a:t>Kachergis</a:t>
            </a:r>
            <a:r>
              <a:rPr lang="en-US" dirty="0" smtClean="0"/>
              <a:t>, ekachergis@blm.gov)</a:t>
            </a:r>
            <a:endParaRPr lang="en-US" dirty="0" smtClean="0"/>
          </a:p>
          <a:p>
            <a:endParaRPr lang="en-US" dirty="0"/>
          </a:p>
        </p:txBody>
      </p:sp>
    </p:spTree>
    <p:extLst>
      <p:ext uri="{BB962C8B-B14F-4D97-AF65-F5344CB8AC3E}">
        <p14:creationId xmlns:p14="http://schemas.microsoft.com/office/powerpoint/2010/main" val="6258956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641B58941D2E41A02FEB4B2AA78BA7" ma:contentTypeVersion="1" ma:contentTypeDescription="Create a new document." ma:contentTypeScope="" ma:versionID="1d959b058b21a958ee882333e146e299">
  <xsd:schema xmlns:xsd="http://www.w3.org/2001/XMLSchema" xmlns:xs="http://www.w3.org/2001/XMLSchema" xmlns:p="http://schemas.microsoft.com/office/2006/metadata/properties" xmlns:ns2="8225e394-b2ea-45e6-b37e-df263e4afcc7" targetNamespace="http://schemas.microsoft.com/office/2006/metadata/properties" ma:root="true" ma:fieldsID="181442b2beae3a6b5a8f713a6fa44b3b" ns2:_="">
    <xsd:import namespace="8225e394-b2ea-45e6-b37e-df263e4afcc7"/>
    <xsd:element name="properties">
      <xsd:complexType>
        <xsd:sequence>
          <xsd:element name="documentManagement">
            <xsd:complexType>
              <xsd:all>
                <xsd:element ref="ns2:Purpos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25e394-b2ea-45e6-b37e-df263e4afcc7" elementFormDefault="qualified">
    <xsd:import namespace="http://schemas.microsoft.com/office/2006/documentManagement/types"/>
    <xsd:import namespace="http://schemas.microsoft.com/office/infopath/2007/PartnerControls"/>
    <xsd:element name="Purpose" ma:index="8" nillable="true" ma:displayName="Purpose" ma:internalName="Purpos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rpose xmlns="8225e394-b2ea-45e6-b37e-df263e4afcc7">Short introductory presentation about AIM.</Purpose>
  </documentManagement>
</p:properties>
</file>

<file path=customXml/itemProps1.xml><?xml version="1.0" encoding="utf-8"?>
<ds:datastoreItem xmlns:ds="http://schemas.openxmlformats.org/officeDocument/2006/customXml" ds:itemID="{FE8DE3A1-953F-4726-8AAA-DFBF34B22BDA}"/>
</file>

<file path=customXml/itemProps2.xml><?xml version="1.0" encoding="utf-8"?>
<ds:datastoreItem xmlns:ds="http://schemas.openxmlformats.org/officeDocument/2006/customXml" ds:itemID="{D0D89668-8F8D-4382-A494-BF826F3CD3D1}"/>
</file>

<file path=customXml/itemProps3.xml><?xml version="1.0" encoding="utf-8"?>
<ds:datastoreItem xmlns:ds="http://schemas.openxmlformats.org/officeDocument/2006/customXml" ds:itemID="{39846718-8DEF-4012-9F32-FFD79D3E47A0}"/>
</file>

<file path=docProps/app.xml><?xml version="1.0" encoding="utf-8"?>
<Properties xmlns="http://schemas.openxmlformats.org/officeDocument/2006/extended-properties" xmlns:vt="http://schemas.openxmlformats.org/officeDocument/2006/docPropsVTypes">
  <TotalTime>3986</TotalTime>
  <Words>504</Words>
  <Application>Microsoft Office PowerPoint</Application>
  <PresentationFormat>On-screen Show (4:3)</PresentationFormat>
  <Paragraphs>143</Paragraphs>
  <Slides>26</Slides>
  <Notes>18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Monitoring for Adaptive Management BLM’s National Assessment, Inventory, and Monitoring Strategy</vt:lpstr>
      <vt:lpstr>Benefits from ecosystems</vt:lpstr>
      <vt:lpstr>Decision-making</vt:lpstr>
      <vt:lpstr>Decision-making</vt:lpstr>
      <vt:lpstr>Landscape Approach</vt:lpstr>
      <vt:lpstr>Landscape Approach</vt:lpstr>
      <vt:lpstr>Adaptive Management</vt:lpstr>
      <vt:lpstr>Road Map</vt:lpstr>
      <vt:lpstr>PowerPoint Presentation</vt:lpstr>
      <vt:lpstr>AIM is…</vt:lpstr>
      <vt:lpstr>AIM is…</vt:lpstr>
      <vt:lpstr>AIM is…</vt:lpstr>
      <vt:lpstr>AIM is…</vt:lpstr>
      <vt:lpstr>AIM is…</vt:lpstr>
      <vt:lpstr>AIM is…</vt:lpstr>
      <vt:lpstr>AIM is…</vt:lpstr>
      <vt:lpstr>AIM is…</vt:lpstr>
      <vt:lpstr>PowerPoint Presentation</vt:lpstr>
      <vt:lpstr>Example AIM Applications</vt:lpstr>
      <vt:lpstr>PowerPoint Presentation</vt:lpstr>
      <vt:lpstr>Adaptive Management</vt:lpstr>
      <vt:lpstr>Adaptive Management</vt:lpstr>
      <vt:lpstr>PowerPoint Presentation</vt:lpstr>
      <vt:lpstr>Thanks!</vt:lpstr>
      <vt:lpstr>PowerPoint Presentation</vt:lpstr>
      <vt:lpstr>To Learn More:</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for Adaptive Management BLM’s national Assessment, Inventory, and Monitoring Program</dc:title>
  <dc:creator>Kachergis, Emily J</dc:creator>
  <cp:lastModifiedBy>Kachergis, Emily J</cp:lastModifiedBy>
  <cp:revision>119</cp:revision>
  <cp:lastPrinted>2013-11-29T22:45:04Z</cp:lastPrinted>
  <dcterms:created xsi:type="dcterms:W3CDTF">2013-11-12T18:05:10Z</dcterms:created>
  <dcterms:modified xsi:type="dcterms:W3CDTF">2014-02-10T17:41:38Z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0x010100FA641B58941D2E41A02FEB4B2AA78BA7</vt:lpwstr>
  </property>
</Properties>
</file>