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drawings/drawing4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63" r:id="rId2"/>
    <p:sldId id="265" r:id="rId3"/>
    <p:sldId id="264" r:id="rId4"/>
    <p:sldId id="260" r:id="rId5"/>
  </p:sldIdLst>
  <p:sldSz cx="9144000" cy="6858000" type="screen4x3"/>
  <p:notesSz cx="6997700" cy="9271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CC9900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preferSingleView="1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9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ilmorpr3ds1\pr\NRST\OREGON\Bear%20Creek%20x-section\2012\Bear%20Creek%20RM%204.75%20for%20PowerPoint%20slide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\\ilmorpr3ds1\pr\NRST\OREGON\Bear%20Creek%20x-section\2012\Bear%20Creek%20RM%204.75%20for%20PowerPoint%20slide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\\ilmorpr3ds1\pr\NRST\OREGON\Bear%20Creek%20x-section\2012\Bear%20Creek%20RM%204.75%20for%20PowerPoint%20slide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\\ilmorpr3ds1\pr\NRST\OREGON\Bear%20Creek%20x-section\2012\Bear%20Creek%20RM%204.75%20for%20PowerPoint%20slid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043242526143358E-2"/>
          <c:y val="2.9271574305553247E-2"/>
          <c:w val="0.8205515339935745"/>
          <c:h val="0.85428735884854079"/>
        </c:manualLayout>
      </c:layout>
      <c:scatterChart>
        <c:scatterStyle val="lineMarker"/>
        <c:varyColors val="0"/>
        <c:ser>
          <c:idx val="0"/>
          <c:order val="0"/>
          <c:tx>
            <c:v>1977</c:v>
          </c:tx>
          <c:spPr>
            <a:ln>
              <a:solidFill>
                <a:srgbClr val="00B0F0"/>
              </a:solidFill>
            </a:ln>
          </c:spPr>
          <c:marker>
            <c:spPr>
              <a:solidFill>
                <a:srgbClr val="00B0F0"/>
              </a:solidFill>
            </c:spPr>
          </c:marker>
          <c:xVal>
            <c:numRef>
              <c:f>'Data for Chart'!$A$3:$A$14</c:f>
              <c:numCache>
                <c:formatCode>0.00</c:formatCode>
                <c:ptCount val="12"/>
                <c:pt idx="0">
                  <c:v>57.84</c:v>
                </c:pt>
                <c:pt idx="1">
                  <c:v>79.52</c:v>
                </c:pt>
                <c:pt idx="2">
                  <c:v>82.917663136310154</c:v>
                </c:pt>
                <c:pt idx="3">
                  <c:v>87.317663136310131</c:v>
                </c:pt>
                <c:pt idx="4">
                  <c:v>102.71766313631014</c:v>
                </c:pt>
                <c:pt idx="5">
                  <c:v>117.31766313631013</c:v>
                </c:pt>
                <c:pt idx="6">
                  <c:v>133.21766313631014</c:v>
                </c:pt>
                <c:pt idx="7">
                  <c:v>151.4049</c:v>
                </c:pt>
                <c:pt idx="8">
                  <c:v>155.31766313631016</c:v>
                </c:pt>
                <c:pt idx="9">
                  <c:v>157.21</c:v>
                </c:pt>
                <c:pt idx="10">
                  <c:v>165.17</c:v>
                </c:pt>
                <c:pt idx="11">
                  <c:v>169.5</c:v>
                </c:pt>
              </c:numCache>
            </c:numRef>
          </c:xVal>
          <c:yVal>
            <c:numRef>
              <c:f>'Data for Chart'!$B$3:$B$14</c:f>
              <c:numCache>
                <c:formatCode>0.00</c:formatCode>
                <c:ptCount val="12"/>
                <c:pt idx="0">
                  <c:v>95.2</c:v>
                </c:pt>
                <c:pt idx="1">
                  <c:v>91.5</c:v>
                </c:pt>
                <c:pt idx="2">
                  <c:v>90.27</c:v>
                </c:pt>
                <c:pt idx="3">
                  <c:v>90.5</c:v>
                </c:pt>
                <c:pt idx="4">
                  <c:v>90.93</c:v>
                </c:pt>
                <c:pt idx="5">
                  <c:v>90.73</c:v>
                </c:pt>
                <c:pt idx="6">
                  <c:v>89.58</c:v>
                </c:pt>
                <c:pt idx="7">
                  <c:v>88.5</c:v>
                </c:pt>
                <c:pt idx="8">
                  <c:v>89.41</c:v>
                </c:pt>
                <c:pt idx="9">
                  <c:v>90</c:v>
                </c:pt>
                <c:pt idx="10">
                  <c:v>90.8</c:v>
                </c:pt>
                <c:pt idx="11">
                  <c:v>96.3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5426816"/>
        <c:axId val="80630912"/>
      </c:scatterChart>
      <c:valAx>
        <c:axId val="75426816"/>
        <c:scaling>
          <c:orientation val="minMax"/>
          <c:max val="175"/>
          <c:min val="50"/>
        </c:scaling>
        <c:delete val="0"/>
        <c:axPos val="b"/>
        <c:numFmt formatCode="0" sourceLinked="0"/>
        <c:majorTickMark val="out"/>
        <c:minorTickMark val="in"/>
        <c:tickLblPos val="low"/>
        <c:crossAx val="80630912"/>
        <c:crosses val="autoZero"/>
        <c:crossBetween val="midCat"/>
        <c:minorUnit val="10"/>
      </c:valAx>
      <c:valAx>
        <c:axId val="80630912"/>
        <c:scaling>
          <c:orientation val="minMax"/>
          <c:max val="97"/>
          <c:min val="88"/>
        </c:scaling>
        <c:delete val="0"/>
        <c:axPos val="l"/>
        <c:majorGridlines>
          <c:spPr>
            <a:ln>
              <a:solidFill>
                <a:schemeClr val="tx1"/>
              </a:solidFill>
            </a:ln>
          </c:spPr>
        </c:majorGridlines>
        <c:numFmt formatCode="0" sourceLinked="0"/>
        <c:majorTickMark val="out"/>
        <c:minorTickMark val="none"/>
        <c:tickLblPos val="nextTo"/>
        <c:crossAx val="75426816"/>
        <c:crosses val="autoZero"/>
        <c:crossBetween val="midCat"/>
        <c:majorUnit val="1"/>
      </c:valAx>
      <c:spPr>
        <a:ln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2800"/>
            </a:pPr>
            <a:endParaRPr lang="en-US"/>
          </a:p>
        </c:txPr>
      </c:legendEntry>
      <c:layout>
        <c:manualLayout>
          <c:xMode val="edge"/>
          <c:yMode val="edge"/>
          <c:x val="0.86814403793021899"/>
          <c:y val="0.41258331677910326"/>
          <c:w val="0.12599569708890185"/>
          <c:h val="9.0898877303046258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b="1"/>
      </a:pPr>
      <a:endParaRPr lang="en-US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7419675988777262E-2"/>
          <c:y val="2.9526116518697344E-2"/>
          <c:w val="0.84692272640753063"/>
          <c:h val="0.86146431033444104"/>
        </c:manualLayout>
      </c:layout>
      <c:scatterChart>
        <c:scatterStyle val="lineMarker"/>
        <c:varyColors val="0"/>
        <c:ser>
          <c:idx val="0"/>
          <c:order val="0"/>
          <c:tx>
            <c:v>1977</c:v>
          </c:tx>
          <c:spPr>
            <a:ln>
              <a:solidFill>
                <a:srgbClr val="00B0F0"/>
              </a:solidFill>
            </a:ln>
          </c:spPr>
          <c:marker>
            <c:spPr>
              <a:solidFill>
                <a:srgbClr val="00B0F0"/>
              </a:solidFill>
            </c:spPr>
          </c:marker>
          <c:xVal>
            <c:numRef>
              <c:f>'Data for Chart'!$A$3:$A$14</c:f>
              <c:numCache>
                <c:formatCode>0.00</c:formatCode>
                <c:ptCount val="12"/>
                <c:pt idx="0">
                  <c:v>57.84</c:v>
                </c:pt>
                <c:pt idx="1">
                  <c:v>79.52</c:v>
                </c:pt>
                <c:pt idx="2">
                  <c:v>82.917663136310154</c:v>
                </c:pt>
                <c:pt idx="3">
                  <c:v>87.317663136310131</c:v>
                </c:pt>
                <c:pt idx="4">
                  <c:v>102.71766313631014</c:v>
                </c:pt>
                <c:pt idx="5">
                  <c:v>117.31766313631013</c:v>
                </c:pt>
                <c:pt idx="6">
                  <c:v>133.21766313631014</c:v>
                </c:pt>
                <c:pt idx="7">
                  <c:v>151.4049</c:v>
                </c:pt>
                <c:pt idx="8">
                  <c:v>155.31766313631016</c:v>
                </c:pt>
                <c:pt idx="9">
                  <c:v>157.21</c:v>
                </c:pt>
                <c:pt idx="10">
                  <c:v>165.17</c:v>
                </c:pt>
                <c:pt idx="11">
                  <c:v>169.5</c:v>
                </c:pt>
              </c:numCache>
            </c:numRef>
          </c:xVal>
          <c:yVal>
            <c:numRef>
              <c:f>'Data for Chart'!$B$3:$B$14</c:f>
              <c:numCache>
                <c:formatCode>0.00</c:formatCode>
                <c:ptCount val="12"/>
                <c:pt idx="0">
                  <c:v>95.2</c:v>
                </c:pt>
                <c:pt idx="1">
                  <c:v>91.5</c:v>
                </c:pt>
                <c:pt idx="2">
                  <c:v>90.27</c:v>
                </c:pt>
                <c:pt idx="3">
                  <c:v>90.5</c:v>
                </c:pt>
                <c:pt idx="4">
                  <c:v>90.93</c:v>
                </c:pt>
                <c:pt idx="5">
                  <c:v>90.73</c:v>
                </c:pt>
                <c:pt idx="6">
                  <c:v>89.58</c:v>
                </c:pt>
                <c:pt idx="7">
                  <c:v>88.5</c:v>
                </c:pt>
                <c:pt idx="8">
                  <c:v>89.41</c:v>
                </c:pt>
                <c:pt idx="9">
                  <c:v>90</c:v>
                </c:pt>
                <c:pt idx="10">
                  <c:v>90.8</c:v>
                </c:pt>
                <c:pt idx="11">
                  <c:v>96.3</c:v>
                </c:pt>
              </c:numCache>
            </c:numRef>
          </c:yVal>
          <c:smooth val="0"/>
        </c:ser>
        <c:ser>
          <c:idx val="1"/>
          <c:order val="1"/>
          <c:tx>
            <c:v>1983</c:v>
          </c:tx>
          <c:spPr>
            <a:ln>
              <a:solidFill>
                <a:srgbClr val="FF0000"/>
              </a:solidFill>
            </a:ln>
          </c:spPr>
          <c:marker>
            <c:spPr>
              <a:solidFill>
                <a:srgbClr val="FF0000"/>
              </a:solidFill>
            </c:spPr>
          </c:marker>
          <c:xVal>
            <c:numRef>
              <c:f>'Data for Chart'!$C$3:$C$11</c:f>
              <c:numCache>
                <c:formatCode>0.00</c:formatCode>
                <c:ptCount val="9"/>
                <c:pt idx="0">
                  <c:v>57.835639491243711</c:v>
                </c:pt>
                <c:pt idx="1">
                  <c:v>79.522271318247192</c:v>
                </c:pt>
                <c:pt idx="2">
                  <c:v>118.51598876093274</c:v>
                </c:pt>
                <c:pt idx="3">
                  <c:v>142.41494271293658</c:v>
                </c:pt>
                <c:pt idx="4">
                  <c:v>143.41494271293658</c:v>
                </c:pt>
                <c:pt idx="5">
                  <c:v>151.40493645511185</c:v>
                </c:pt>
                <c:pt idx="6">
                  <c:v>157.21441147442297</c:v>
                </c:pt>
                <c:pt idx="7">
                  <c:v>165.17431097127593</c:v>
                </c:pt>
                <c:pt idx="8">
                  <c:v>169.50443799019811</c:v>
                </c:pt>
              </c:numCache>
            </c:numRef>
          </c:xVal>
          <c:yVal>
            <c:numRef>
              <c:f>'Data for Chart'!$D$3:$D$11</c:f>
              <c:numCache>
                <c:formatCode>0.00</c:formatCode>
                <c:ptCount val="9"/>
                <c:pt idx="0">
                  <c:v>95.2</c:v>
                </c:pt>
                <c:pt idx="1">
                  <c:v>91.5</c:v>
                </c:pt>
                <c:pt idx="2">
                  <c:v>92.2</c:v>
                </c:pt>
                <c:pt idx="3">
                  <c:v>90</c:v>
                </c:pt>
                <c:pt idx="4">
                  <c:v>88.9</c:v>
                </c:pt>
                <c:pt idx="5">
                  <c:v>88.5</c:v>
                </c:pt>
                <c:pt idx="6">
                  <c:v>90</c:v>
                </c:pt>
                <c:pt idx="7">
                  <c:v>90.8</c:v>
                </c:pt>
                <c:pt idx="8">
                  <c:v>96.3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1015936"/>
        <c:axId val="101017856"/>
      </c:scatterChart>
      <c:valAx>
        <c:axId val="101015936"/>
        <c:scaling>
          <c:orientation val="minMax"/>
          <c:max val="175"/>
          <c:min val="50"/>
        </c:scaling>
        <c:delete val="0"/>
        <c:axPos val="b"/>
        <c:numFmt formatCode="0" sourceLinked="0"/>
        <c:majorTickMark val="out"/>
        <c:minorTickMark val="in"/>
        <c:tickLblPos val="low"/>
        <c:crossAx val="101017856"/>
        <c:crosses val="autoZero"/>
        <c:crossBetween val="midCat"/>
        <c:minorUnit val="10"/>
      </c:valAx>
      <c:valAx>
        <c:axId val="101017856"/>
        <c:scaling>
          <c:orientation val="minMax"/>
        </c:scaling>
        <c:delete val="0"/>
        <c:axPos val="l"/>
        <c:majorGridlines>
          <c:spPr>
            <a:ln>
              <a:solidFill>
                <a:schemeClr val="tx1"/>
              </a:solidFill>
            </a:ln>
          </c:spPr>
        </c:majorGridlines>
        <c:numFmt formatCode="0" sourceLinked="0"/>
        <c:majorTickMark val="out"/>
        <c:minorTickMark val="none"/>
        <c:tickLblPos val="nextTo"/>
        <c:crossAx val="101015936"/>
        <c:crosses val="autoZero"/>
        <c:crossBetween val="midCat"/>
      </c:valAx>
      <c:spPr>
        <a:ln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2800"/>
            </a:pPr>
            <a:endParaRPr lang="en-US"/>
          </a:p>
        </c:txPr>
      </c:legendEntry>
      <c:legendEntry>
        <c:idx val="1"/>
        <c:txPr>
          <a:bodyPr/>
          <a:lstStyle/>
          <a:p>
            <a:pPr>
              <a:defRPr sz="2800"/>
            </a:pPr>
            <a:endParaRPr lang="en-US"/>
          </a:p>
        </c:txPr>
      </c:legendEntry>
      <c:layout>
        <c:manualLayout>
          <c:xMode val="edge"/>
          <c:yMode val="edge"/>
          <c:x val="0.8742690058479532"/>
          <c:y val="0.41405533338105593"/>
          <c:w val="0.12573099415204678"/>
          <c:h val="0.1817977546060925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b="1"/>
      </a:pPr>
      <a:endParaRPr lang="en-US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8711895299675261E-2"/>
          <c:y val="2.6976287566660408E-2"/>
          <c:w val="0.84692272640753063"/>
          <c:h val="0.86146431033444104"/>
        </c:manualLayout>
      </c:layout>
      <c:scatterChart>
        <c:scatterStyle val="lineMarker"/>
        <c:varyColors val="0"/>
        <c:ser>
          <c:idx val="0"/>
          <c:order val="0"/>
          <c:tx>
            <c:v>1977</c:v>
          </c:tx>
          <c:spPr>
            <a:ln>
              <a:solidFill>
                <a:srgbClr val="00B0F0"/>
              </a:solidFill>
            </a:ln>
          </c:spPr>
          <c:marker>
            <c:spPr>
              <a:solidFill>
                <a:srgbClr val="00B0F0"/>
              </a:solidFill>
            </c:spPr>
          </c:marker>
          <c:xVal>
            <c:numRef>
              <c:f>'Data for Chart'!$A$3:$A$14</c:f>
              <c:numCache>
                <c:formatCode>0.00</c:formatCode>
                <c:ptCount val="12"/>
                <c:pt idx="0">
                  <c:v>57.84</c:v>
                </c:pt>
                <c:pt idx="1">
                  <c:v>79.52</c:v>
                </c:pt>
                <c:pt idx="2">
                  <c:v>82.917663136310154</c:v>
                </c:pt>
                <c:pt idx="3">
                  <c:v>87.317663136310131</c:v>
                </c:pt>
                <c:pt idx="4">
                  <c:v>102.71766313631014</c:v>
                </c:pt>
                <c:pt idx="5">
                  <c:v>117.31766313631013</c:v>
                </c:pt>
                <c:pt idx="6">
                  <c:v>133.21766313631014</c:v>
                </c:pt>
                <c:pt idx="7">
                  <c:v>151.4049</c:v>
                </c:pt>
                <c:pt idx="8">
                  <c:v>155.31766313631016</c:v>
                </c:pt>
                <c:pt idx="9">
                  <c:v>157.21</c:v>
                </c:pt>
                <c:pt idx="10">
                  <c:v>165.17</c:v>
                </c:pt>
                <c:pt idx="11">
                  <c:v>169.5</c:v>
                </c:pt>
              </c:numCache>
            </c:numRef>
          </c:xVal>
          <c:yVal>
            <c:numRef>
              <c:f>'Data for Chart'!$B$3:$B$14</c:f>
              <c:numCache>
                <c:formatCode>0.00</c:formatCode>
                <c:ptCount val="12"/>
                <c:pt idx="0">
                  <c:v>95.2</c:v>
                </c:pt>
                <c:pt idx="1">
                  <c:v>91.5</c:v>
                </c:pt>
                <c:pt idx="2">
                  <c:v>90.27</c:v>
                </c:pt>
                <c:pt idx="3">
                  <c:v>90.5</c:v>
                </c:pt>
                <c:pt idx="4">
                  <c:v>90.93</c:v>
                </c:pt>
                <c:pt idx="5">
                  <c:v>90.73</c:v>
                </c:pt>
                <c:pt idx="6">
                  <c:v>89.58</c:v>
                </c:pt>
                <c:pt idx="7">
                  <c:v>88.5</c:v>
                </c:pt>
                <c:pt idx="8">
                  <c:v>89.41</c:v>
                </c:pt>
                <c:pt idx="9">
                  <c:v>90</c:v>
                </c:pt>
                <c:pt idx="10">
                  <c:v>90.8</c:v>
                </c:pt>
                <c:pt idx="11">
                  <c:v>96.3</c:v>
                </c:pt>
              </c:numCache>
            </c:numRef>
          </c:yVal>
          <c:smooth val="0"/>
        </c:ser>
        <c:ser>
          <c:idx val="1"/>
          <c:order val="1"/>
          <c:tx>
            <c:v>1983</c:v>
          </c:tx>
          <c:spPr>
            <a:ln>
              <a:solidFill>
                <a:srgbClr val="FF0000"/>
              </a:solidFill>
            </a:ln>
          </c:spPr>
          <c:marker>
            <c:spPr>
              <a:solidFill>
                <a:srgbClr val="FF0000"/>
              </a:solidFill>
            </c:spPr>
          </c:marker>
          <c:xVal>
            <c:numRef>
              <c:f>'Data for Chart'!$C$3:$C$11</c:f>
              <c:numCache>
                <c:formatCode>0.00</c:formatCode>
                <c:ptCount val="9"/>
                <c:pt idx="0">
                  <c:v>57.835639491243711</c:v>
                </c:pt>
                <c:pt idx="1">
                  <c:v>79.522271318247192</c:v>
                </c:pt>
                <c:pt idx="2">
                  <c:v>118.51598876093274</c:v>
                </c:pt>
                <c:pt idx="3">
                  <c:v>142.41494271293658</c:v>
                </c:pt>
                <c:pt idx="4">
                  <c:v>143.41494271293658</c:v>
                </c:pt>
                <c:pt idx="5">
                  <c:v>151.40493645511185</c:v>
                </c:pt>
                <c:pt idx="6">
                  <c:v>157.21441147442297</c:v>
                </c:pt>
                <c:pt idx="7">
                  <c:v>165.17431097127593</c:v>
                </c:pt>
                <c:pt idx="8">
                  <c:v>169.50443799019811</c:v>
                </c:pt>
              </c:numCache>
            </c:numRef>
          </c:xVal>
          <c:yVal>
            <c:numRef>
              <c:f>'Data for Chart'!$D$3:$D$11</c:f>
              <c:numCache>
                <c:formatCode>0.00</c:formatCode>
                <c:ptCount val="9"/>
                <c:pt idx="0">
                  <c:v>95.2</c:v>
                </c:pt>
                <c:pt idx="1">
                  <c:v>91.5</c:v>
                </c:pt>
                <c:pt idx="2">
                  <c:v>92.2</c:v>
                </c:pt>
                <c:pt idx="3">
                  <c:v>90</c:v>
                </c:pt>
                <c:pt idx="4">
                  <c:v>88.9</c:v>
                </c:pt>
                <c:pt idx="5">
                  <c:v>88.5</c:v>
                </c:pt>
                <c:pt idx="6">
                  <c:v>90</c:v>
                </c:pt>
                <c:pt idx="7">
                  <c:v>90.8</c:v>
                </c:pt>
                <c:pt idx="8">
                  <c:v>96.3</c:v>
                </c:pt>
              </c:numCache>
            </c:numRef>
          </c:yVal>
          <c:smooth val="0"/>
        </c:ser>
        <c:ser>
          <c:idx val="2"/>
          <c:order val="2"/>
          <c:tx>
            <c:v>2002</c:v>
          </c:tx>
          <c:spPr>
            <a:ln>
              <a:solidFill>
                <a:srgbClr val="00B050"/>
              </a:solidFill>
            </a:ln>
          </c:spPr>
          <c:marker>
            <c:spPr>
              <a:solidFill>
                <a:srgbClr val="00B050"/>
              </a:solidFill>
            </c:spPr>
          </c:marker>
          <c:xVal>
            <c:numRef>
              <c:f>'Data for Chart'!$E$3:$E$30</c:f>
              <c:numCache>
                <c:formatCode>0.00</c:formatCode>
                <c:ptCount val="28"/>
                <c:pt idx="0">
                  <c:v>55.917663136310146</c:v>
                </c:pt>
                <c:pt idx="1">
                  <c:v>61.017663136310141</c:v>
                </c:pt>
                <c:pt idx="2">
                  <c:v>71.717663136310136</c:v>
                </c:pt>
                <c:pt idx="3">
                  <c:v>78.117663136310142</c:v>
                </c:pt>
                <c:pt idx="4">
                  <c:v>82.917663136310154</c:v>
                </c:pt>
                <c:pt idx="5">
                  <c:v>87.317663136310131</c:v>
                </c:pt>
                <c:pt idx="6">
                  <c:v>90.817663136310131</c:v>
                </c:pt>
                <c:pt idx="7">
                  <c:v>102.71766313631014</c:v>
                </c:pt>
                <c:pt idx="8">
                  <c:v>117.31766313631013</c:v>
                </c:pt>
                <c:pt idx="9">
                  <c:v>124.61766313631014</c:v>
                </c:pt>
                <c:pt idx="10">
                  <c:v>133.21766313631014</c:v>
                </c:pt>
                <c:pt idx="11">
                  <c:v>135.71766313631014</c:v>
                </c:pt>
                <c:pt idx="12">
                  <c:v>136.31766313631013</c:v>
                </c:pt>
                <c:pt idx="13">
                  <c:v>136.91766313631015</c:v>
                </c:pt>
                <c:pt idx="14">
                  <c:v>137.41766313631015</c:v>
                </c:pt>
                <c:pt idx="15">
                  <c:v>138.41766313631015</c:v>
                </c:pt>
                <c:pt idx="16">
                  <c:v>141.31766313631013</c:v>
                </c:pt>
                <c:pt idx="17">
                  <c:v>143.91766313631015</c:v>
                </c:pt>
                <c:pt idx="18">
                  <c:v>146.21766313631014</c:v>
                </c:pt>
                <c:pt idx="19">
                  <c:v>149.51766313631015</c:v>
                </c:pt>
                <c:pt idx="20">
                  <c:v>152.11766313631014</c:v>
                </c:pt>
                <c:pt idx="21">
                  <c:v>153.61766313631014</c:v>
                </c:pt>
                <c:pt idx="22">
                  <c:v>155.31766313631013</c:v>
                </c:pt>
                <c:pt idx="23">
                  <c:v>158.71766313631014</c:v>
                </c:pt>
                <c:pt idx="24">
                  <c:v>161.61766313631014</c:v>
                </c:pt>
                <c:pt idx="25">
                  <c:v>165.21766313631014</c:v>
                </c:pt>
                <c:pt idx="26">
                  <c:v>168.41766313631015</c:v>
                </c:pt>
                <c:pt idx="27">
                  <c:v>170.81766313631013</c:v>
                </c:pt>
              </c:numCache>
            </c:numRef>
          </c:xVal>
          <c:yVal>
            <c:numRef>
              <c:f>'Data for Chart'!$F$3:$F$30</c:f>
              <c:numCache>
                <c:formatCode>0.00</c:formatCode>
                <c:ptCount val="28"/>
                <c:pt idx="0">
                  <c:v>95.46</c:v>
                </c:pt>
                <c:pt idx="1">
                  <c:v>95.06</c:v>
                </c:pt>
                <c:pt idx="2">
                  <c:v>92.59</c:v>
                </c:pt>
                <c:pt idx="3">
                  <c:v>91.87</c:v>
                </c:pt>
                <c:pt idx="4">
                  <c:v>91.64</c:v>
                </c:pt>
                <c:pt idx="5">
                  <c:v>92.03</c:v>
                </c:pt>
                <c:pt idx="6">
                  <c:v>92.33</c:v>
                </c:pt>
                <c:pt idx="7">
                  <c:v>92.1</c:v>
                </c:pt>
                <c:pt idx="8">
                  <c:v>92.36</c:v>
                </c:pt>
                <c:pt idx="9">
                  <c:v>92.17</c:v>
                </c:pt>
                <c:pt idx="10">
                  <c:v>91.72</c:v>
                </c:pt>
                <c:pt idx="11">
                  <c:v>91.5</c:v>
                </c:pt>
                <c:pt idx="12">
                  <c:v>91.07</c:v>
                </c:pt>
                <c:pt idx="13">
                  <c:v>90.28</c:v>
                </c:pt>
                <c:pt idx="14">
                  <c:v>89.99</c:v>
                </c:pt>
                <c:pt idx="15">
                  <c:v>89.7</c:v>
                </c:pt>
                <c:pt idx="16">
                  <c:v>90.45</c:v>
                </c:pt>
                <c:pt idx="17">
                  <c:v>91.03</c:v>
                </c:pt>
                <c:pt idx="18">
                  <c:v>91.25</c:v>
                </c:pt>
                <c:pt idx="19">
                  <c:v>91.1</c:v>
                </c:pt>
                <c:pt idx="20">
                  <c:v>90.64</c:v>
                </c:pt>
                <c:pt idx="21">
                  <c:v>91.11</c:v>
                </c:pt>
                <c:pt idx="22">
                  <c:v>91.51</c:v>
                </c:pt>
                <c:pt idx="23">
                  <c:v>91.69</c:v>
                </c:pt>
                <c:pt idx="24">
                  <c:v>92.1</c:v>
                </c:pt>
                <c:pt idx="25">
                  <c:v>94.16</c:v>
                </c:pt>
                <c:pt idx="26">
                  <c:v>95.6</c:v>
                </c:pt>
                <c:pt idx="27">
                  <c:v>96.17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2848384"/>
        <c:axId val="102854656"/>
      </c:scatterChart>
      <c:valAx>
        <c:axId val="102848384"/>
        <c:scaling>
          <c:orientation val="minMax"/>
          <c:max val="175"/>
          <c:min val="50"/>
        </c:scaling>
        <c:delete val="0"/>
        <c:axPos val="b"/>
        <c:numFmt formatCode="0" sourceLinked="0"/>
        <c:majorTickMark val="out"/>
        <c:minorTickMark val="in"/>
        <c:tickLblPos val="low"/>
        <c:crossAx val="102854656"/>
        <c:crosses val="autoZero"/>
        <c:crossBetween val="midCat"/>
        <c:minorUnit val="10"/>
      </c:valAx>
      <c:valAx>
        <c:axId val="102854656"/>
        <c:scaling>
          <c:orientation val="minMax"/>
        </c:scaling>
        <c:delete val="0"/>
        <c:axPos val="l"/>
        <c:majorGridlines>
          <c:spPr>
            <a:ln>
              <a:solidFill>
                <a:schemeClr val="tx1"/>
              </a:solidFill>
            </a:ln>
          </c:spPr>
        </c:majorGridlines>
        <c:numFmt formatCode="0" sourceLinked="0"/>
        <c:majorTickMark val="out"/>
        <c:minorTickMark val="none"/>
        <c:tickLblPos val="nextTo"/>
        <c:crossAx val="102848384"/>
        <c:crosses val="autoZero"/>
        <c:crossBetween val="midCat"/>
      </c:valAx>
      <c:spPr>
        <a:ln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2800"/>
            </a:pPr>
            <a:endParaRPr lang="en-US"/>
          </a:p>
        </c:txPr>
      </c:legendEntry>
      <c:legendEntry>
        <c:idx val="1"/>
        <c:txPr>
          <a:bodyPr/>
          <a:lstStyle/>
          <a:p>
            <a:pPr>
              <a:defRPr sz="2800"/>
            </a:pPr>
            <a:endParaRPr lang="en-US"/>
          </a:p>
        </c:txPr>
      </c:legendEntry>
      <c:legendEntry>
        <c:idx val="2"/>
        <c:txPr>
          <a:bodyPr/>
          <a:lstStyle/>
          <a:p>
            <a:pPr>
              <a:defRPr sz="2800"/>
            </a:pPr>
            <a:endParaRPr lang="en-US"/>
          </a:p>
        </c:txPr>
      </c:legendEntry>
      <c:layout>
        <c:manualLayout>
          <c:xMode val="edge"/>
          <c:yMode val="edge"/>
          <c:x val="0.86814403793021899"/>
          <c:y val="0.39493904634031074"/>
          <c:w val="0.12599569708890185"/>
          <c:h val="0.2687029206517483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b="1"/>
      </a:pPr>
      <a:endParaRPr lang="en-US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0176961544895051E-2"/>
          <c:y val="2.6905900098328342E-2"/>
          <c:w val="0.84692272640753063"/>
          <c:h val="0.86146431033444104"/>
        </c:manualLayout>
      </c:layout>
      <c:scatterChart>
        <c:scatterStyle val="lineMarker"/>
        <c:varyColors val="0"/>
        <c:ser>
          <c:idx val="0"/>
          <c:order val="0"/>
          <c:tx>
            <c:v>1977</c:v>
          </c:tx>
          <c:spPr>
            <a:ln>
              <a:solidFill>
                <a:srgbClr val="00B0F0"/>
              </a:solidFill>
            </a:ln>
          </c:spPr>
          <c:marker>
            <c:spPr>
              <a:solidFill>
                <a:srgbClr val="00B0F0"/>
              </a:solidFill>
            </c:spPr>
          </c:marker>
          <c:xVal>
            <c:numRef>
              <c:f>'Data for Chart'!$A$3:$A$14</c:f>
              <c:numCache>
                <c:formatCode>0.00</c:formatCode>
                <c:ptCount val="12"/>
                <c:pt idx="0">
                  <c:v>57.84</c:v>
                </c:pt>
                <c:pt idx="1">
                  <c:v>79.52</c:v>
                </c:pt>
                <c:pt idx="2">
                  <c:v>82.917663136310154</c:v>
                </c:pt>
                <c:pt idx="3">
                  <c:v>87.317663136310131</c:v>
                </c:pt>
                <c:pt idx="4">
                  <c:v>102.71766313631014</c:v>
                </c:pt>
                <c:pt idx="5">
                  <c:v>117.31766313631013</c:v>
                </c:pt>
                <c:pt idx="6">
                  <c:v>133.21766313631014</c:v>
                </c:pt>
                <c:pt idx="7">
                  <c:v>151.4049</c:v>
                </c:pt>
                <c:pt idx="8">
                  <c:v>155.31766313631016</c:v>
                </c:pt>
                <c:pt idx="9">
                  <c:v>157.21</c:v>
                </c:pt>
                <c:pt idx="10">
                  <c:v>165.17</c:v>
                </c:pt>
                <c:pt idx="11">
                  <c:v>169.5</c:v>
                </c:pt>
              </c:numCache>
            </c:numRef>
          </c:xVal>
          <c:yVal>
            <c:numRef>
              <c:f>'Data for Chart'!$B$3:$B$14</c:f>
              <c:numCache>
                <c:formatCode>0.00</c:formatCode>
                <c:ptCount val="12"/>
                <c:pt idx="0">
                  <c:v>95.2</c:v>
                </c:pt>
                <c:pt idx="1">
                  <c:v>91.5</c:v>
                </c:pt>
                <c:pt idx="2">
                  <c:v>90.27</c:v>
                </c:pt>
                <c:pt idx="3">
                  <c:v>90.5</c:v>
                </c:pt>
                <c:pt idx="4">
                  <c:v>90.93</c:v>
                </c:pt>
                <c:pt idx="5">
                  <c:v>90.73</c:v>
                </c:pt>
                <c:pt idx="6">
                  <c:v>89.58</c:v>
                </c:pt>
                <c:pt idx="7">
                  <c:v>88.5</c:v>
                </c:pt>
                <c:pt idx="8">
                  <c:v>89.41</c:v>
                </c:pt>
                <c:pt idx="9">
                  <c:v>90</c:v>
                </c:pt>
                <c:pt idx="10">
                  <c:v>90.8</c:v>
                </c:pt>
                <c:pt idx="11">
                  <c:v>96.3</c:v>
                </c:pt>
              </c:numCache>
            </c:numRef>
          </c:yVal>
          <c:smooth val="0"/>
        </c:ser>
        <c:ser>
          <c:idx val="1"/>
          <c:order val="1"/>
          <c:tx>
            <c:v>1983</c:v>
          </c:tx>
          <c:spPr>
            <a:ln>
              <a:solidFill>
                <a:srgbClr val="FF0000"/>
              </a:solidFill>
            </a:ln>
          </c:spPr>
          <c:marker>
            <c:spPr>
              <a:solidFill>
                <a:srgbClr val="FF0000"/>
              </a:solidFill>
            </c:spPr>
          </c:marker>
          <c:xVal>
            <c:numRef>
              <c:f>'Data for Chart'!$C$3:$C$11</c:f>
              <c:numCache>
                <c:formatCode>0.00</c:formatCode>
                <c:ptCount val="9"/>
                <c:pt idx="0">
                  <c:v>57.835639491243711</c:v>
                </c:pt>
                <c:pt idx="1">
                  <c:v>79.522271318247192</c:v>
                </c:pt>
                <c:pt idx="2">
                  <c:v>118.51598876093274</c:v>
                </c:pt>
                <c:pt idx="3">
                  <c:v>142.41494271293658</c:v>
                </c:pt>
                <c:pt idx="4">
                  <c:v>143.41494271293658</c:v>
                </c:pt>
                <c:pt idx="5">
                  <c:v>151.40493645511185</c:v>
                </c:pt>
                <c:pt idx="6">
                  <c:v>157.21441147442297</c:v>
                </c:pt>
                <c:pt idx="7">
                  <c:v>165.17431097127593</c:v>
                </c:pt>
                <c:pt idx="8">
                  <c:v>169.50443799019811</c:v>
                </c:pt>
              </c:numCache>
            </c:numRef>
          </c:xVal>
          <c:yVal>
            <c:numRef>
              <c:f>'Data for Chart'!$D$3:$D$11</c:f>
              <c:numCache>
                <c:formatCode>0.00</c:formatCode>
                <c:ptCount val="9"/>
                <c:pt idx="0">
                  <c:v>95.2</c:v>
                </c:pt>
                <c:pt idx="1">
                  <c:v>91.5</c:v>
                </c:pt>
                <c:pt idx="2">
                  <c:v>92.2</c:v>
                </c:pt>
                <c:pt idx="3">
                  <c:v>90</c:v>
                </c:pt>
                <c:pt idx="4">
                  <c:v>88.9</c:v>
                </c:pt>
                <c:pt idx="5">
                  <c:v>88.5</c:v>
                </c:pt>
                <c:pt idx="6">
                  <c:v>90</c:v>
                </c:pt>
                <c:pt idx="7">
                  <c:v>90.8</c:v>
                </c:pt>
                <c:pt idx="8">
                  <c:v>96.3</c:v>
                </c:pt>
              </c:numCache>
            </c:numRef>
          </c:yVal>
          <c:smooth val="0"/>
        </c:ser>
        <c:ser>
          <c:idx val="2"/>
          <c:order val="2"/>
          <c:tx>
            <c:v>2002</c:v>
          </c:tx>
          <c:spPr>
            <a:ln>
              <a:solidFill>
                <a:srgbClr val="00B050"/>
              </a:solidFill>
            </a:ln>
          </c:spPr>
          <c:marker>
            <c:spPr>
              <a:solidFill>
                <a:srgbClr val="00B050"/>
              </a:solidFill>
            </c:spPr>
          </c:marker>
          <c:xVal>
            <c:numRef>
              <c:f>'Data for Chart'!$E$3:$E$30</c:f>
              <c:numCache>
                <c:formatCode>0.00</c:formatCode>
                <c:ptCount val="28"/>
                <c:pt idx="0">
                  <c:v>55.917663136310146</c:v>
                </c:pt>
                <c:pt idx="1">
                  <c:v>61.017663136310141</c:v>
                </c:pt>
                <c:pt idx="2">
                  <c:v>71.717663136310136</c:v>
                </c:pt>
                <c:pt idx="3">
                  <c:v>78.117663136310142</c:v>
                </c:pt>
                <c:pt idx="4">
                  <c:v>82.917663136310154</c:v>
                </c:pt>
                <c:pt idx="5">
                  <c:v>87.317663136310131</c:v>
                </c:pt>
                <c:pt idx="6">
                  <c:v>90.817663136310131</c:v>
                </c:pt>
                <c:pt idx="7">
                  <c:v>102.71766313631014</c:v>
                </c:pt>
                <c:pt idx="8">
                  <c:v>117.31766313631013</c:v>
                </c:pt>
                <c:pt idx="9">
                  <c:v>124.61766313631014</c:v>
                </c:pt>
                <c:pt idx="10">
                  <c:v>133.21766313631014</c:v>
                </c:pt>
                <c:pt idx="11">
                  <c:v>135.71766313631014</c:v>
                </c:pt>
                <c:pt idx="12">
                  <c:v>136.31766313631013</c:v>
                </c:pt>
                <c:pt idx="13">
                  <c:v>136.91766313631015</c:v>
                </c:pt>
                <c:pt idx="14">
                  <c:v>137.41766313631015</c:v>
                </c:pt>
                <c:pt idx="15">
                  <c:v>138.41766313631015</c:v>
                </c:pt>
                <c:pt idx="16">
                  <c:v>141.31766313631013</c:v>
                </c:pt>
                <c:pt idx="17">
                  <c:v>143.91766313631015</c:v>
                </c:pt>
                <c:pt idx="18">
                  <c:v>146.21766313631014</c:v>
                </c:pt>
                <c:pt idx="19">
                  <c:v>149.51766313631015</c:v>
                </c:pt>
                <c:pt idx="20">
                  <c:v>152.11766313631014</c:v>
                </c:pt>
                <c:pt idx="21">
                  <c:v>153.61766313631014</c:v>
                </c:pt>
                <c:pt idx="22">
                  <c:v>155.31766313631013</c:v>
                </c:pt>
                <c:pt idx="23">
                  <c:v>158.71766313631014</c:v>
                </c:pt>
                <c:pt idx="24">
                  <c:v>161.61766313631014</c:v>
                </c:pt>
                <c:pt idx="25">
                  <c:v>165.21766313631014</c:v>
                </c:pt>
                <c:pt idx="26">
                  <c:v>168.41766313631015</c:v>
                </c:pt>
                <c:pt idx="27">
                  <c:v>170.81766313631013</c:v>
                </c:pt>
              </c:numCache>
            </c:numRef>
          </c:xVal>
          <c:yVal>
            <c:numRef>
              <c:f>'Data for Chart'!$F$3:$F$30</c:f>
              <c:numCache>
                <c:formatCode>0.00</c:formatCode>
                <c:ptCount val="28"/>
                <c:pt idx="0">
                  <c:v>95.46</c:v>
                </c:pt>
                <c:pt idx="1">
                  <c:v>95.06</c:v>
                </c:pt>
                <c:pt idx="2">
                  <c:v>92.59</c:v>
                </c:pt>
                <c:pt idx="3">
                  <c:v>91.87</c:v>
                </c:pt>
                <c:pt idx="4">
                  <c:v>91.64</c:v>
                </c:pt>
                <c:pt idx="5">
                  <c:v>92.03</c:v>
                </c:pt>
                <c:pt idx="6">
                  <c:v>92.33</c:v>
                </c:pt>
                <c:pt idx="7">
                  <c:v>92.1</c:v>
                </c:pt>
                <c:pt idx="8">
                  <c:v>92.36</c:v>
                </c:pt>
                <c:pt idx="9">
                  <c:v>92.17</c:v>
                </c:pt>
                <c:pt idx="10">
                  <c:v>91.72</c:v>
                </c:pt>
                <c:pt idx="11">
                  <c:v>91.5</c:v>
                </c:pt>
                <c:pt idx="12">
                  <c:v>91.07</c:v>
                </c:pt>
                <c:pt idx="13">
                  <c:v>90.28</c:v>
                </c:pt>
                <c:pt idx="14">
                  <c:v>89.99</c:v>
                </c:pt>
                <c:pt idx="15">
                  <c:v>89.7</c:v>
                </c:pt>
                <c:pt idx="16">
                  <c:v>90.45</c:v>
                </c:pt>
                <c:pt idx="17">
                  <c:v>91.03</c:v>
                </c:pt>
                <c:pt idx="18">
                  <c:v>91.25</c:v>
                </c:pt>
                <c:pt idx="19">
                  <c:v>91.1</c:v>
                </c:pt>
                <c:pt idx="20">
                  <c:v>90.64</c:v>
                </c:pt>
                <c:pt idx="21">
                  <c:v>91.11</c:v>
                </c:pt>
                <c:pt idx="22">
                  <c:v>91.51</c:v>
                </c:pt>
                <c:pt idx="23">
                  <c:v>91.69</c:v>
                </c:pt>
                <c:pt idx="24">
                  <c:v>92.1</c:v>
                </c:pt>
                <c:pt idx="25">
                  <c:v>94.16</c:v>
                </c:pt>
                <c:pt idx="26">
                  <c:v>95.6</c:v>
                </c:pt>
                <c:pt idx="27">
                  <c:v>96.17</c:v>
                </c:pt>
              </c:numCache>
            </c:numRef>
          </c:yVal>
          <c:smooth val="0"/>
        </c:ser>
        <c:ser>
          <c:idx val="3"/>
          <c:order val="3"/>
          <c:tx>
            <c:v>2012</c:v>
          </c:tx>
          <c:spPr>
            <a:ln>
              <a:solidFill>
                <a:srgbClr val="7030A0"/>
              </a:solidFill>
            </a:ln>
          </c:spPr>
          <c:marker>
            <c:spPr>
              <a:solidFill>
                <a:srgbClr val="7030A0"/>
              </a:solidFill>
            </c:spPr>
          </c:marker>
          <c:xVal>
            <c:numRef>
              <c:f>'Data for Chart'!$G$3:$G$20</c:f>
              <c:numCache>
                <c:formatCode>0.00</c:formatCode>
                <c:ptCount val="18"/>
                <c:pt idx="0">
                  <c:v>56.051360202330919</c:v>
                </c:pt>
                <c:pt idx="1">
                  <c:v>71.785757356337257</c:v>
                </c:pt>
                <c:pt idx="2">
                  <c:v>76.244077098123299</c:v>
                </c:pt>
                <c:pt idx="3">
                  <c:v>81.545904938594873</c:v>
                </c:pt>
                <c:pt idx="4">
                  <c:v>87.985259869020851</c:v>
                </c:pt>
                <c:pt idx="5">
                  <c:v>98.86226471502502</c:v>
                </c:pt>
                <c:pt idx="6">
                  <c:v>116.15142315029883</c:v>
                </c:pt>
                <c:pt idx="7">
                  <c:v>130.62629376699198</c:v>
                </c:pt>
                <c:pt idx="8">
                  <c:v>137.64737067940351</c:v>
                </c:pt>
                <c:pt idx="9">
                  <c:v>141.33174920094558</c:v>
                </c:pt>
                <c:pt idx="10">
                  <c:v>143.26199282546548</c:v>
                </c:pt>
                <c:pt idx="11">
                  <c:v>144.99101718908784</c:v>
                </c:pt>
                <c:pt idx="12">
                  <c:v>146.87558719309422</c:v>
                </c:pt>
                <c:pt idx="13">
                  <c:v>150.20528148686952</c:v>
                </c:pt>
                <c:pt idx="14">
                  <c:v>153.33603180109131</c:v>
                </c:pt>
                <c:pt idx="15">
                  <c:v>159.4587890639591</c:v>
                </c:pt>
                <c:pt idx="16">
                  <c:v>172.03353733539569</c:v>
                </c:pt>
              </c:numCache>
            </c:numRef>
          </c:xVal>
          <c:yVal>
            <c:numRef>
              <c:f>'Data for Chart'!$H$3:$H$20</c:f>
              <c:numCache>
                <c:formatCode>0.00</c:formatCode>
                <c:ptCount val="18"/>
                <c:pt idx="0">
                  <c:v>95.154499999999999</c:v>
                </c:pt>
                <c:pt idx="1">
                  <c:v>93.087100000000007</c:v>
                </c:pt>
                <c:pt idx="2">
                  <c:v>93.0261</c:v>
                </c:pt>
                <c:pt idx="3">
                  <c:v>92.60860000000001</c:v>
                </c:pt>
                <c:pt idx="4">
                  <c:v>93.341500000000011</c:v>
                </c:pt>
                <c:pt idx="5">
                  <c:v>92.923200000000008</c:v>
                </c:pt>
                <c:pt idx="6">
                  <c:v>93.448100000000011</c:v>
                </c:pt>
                <c:pt idx="7">
                  <c:v>93.179600000000008</c:v>
                </c:pt>
                <c:pt idx="8">
                  <c:v>92.707300000000004</c:v>
                </c:pt>
                <c:pt idx="9">
                  <c:v>91.547899999999998</c:v>
                </c:pt>
                <c:pt idx="10">
                  <c:v>91.152100000000004</c:v>
                </c:pt>
                <c:pt idx="11">
                  <c:v>91.503399999999999</c:v>
                </c:pt>
                <c:pt idx="12">
                  <c:v>91.872500000000002</c:v>
                </c:pt>
                <c:pt idx="13">
                  <c:v>93.039300000000011</c:v>
                </c:pt>
                <c:pt idx="14">
                  <c:v>92.989200000000011</c:v>
                </c:pt>
                <c:pt idx="15">
                  <c:v>92.917400000000001</c:v>
                </c:pt>
                <c:pt idx="16">
                  <c:v>96.2697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2884096"/>
        <c:axId val="102886016"/>
      </c:scatterChart>
      <c:valAx>
        <c:axId val="102884096"/>
        <c:scaling>
          <c:orientation val="minMax"/>
          <c:max val="175"/>
          <c:min val="50"/>
        </c:scaling>
        <c:delete val="0"/>
        <c:axPos val="b"/>
        <c:numFmt formatCode="0" sourceLinked="0"/>
        <c:majorTickMark val="out"/>
        <c:minorTickMark val="in"/>
        <c:tickLblPos val="low"/>
        <c:crossAx val="102886016"/>
        <c:crosses val="autoZero"/>
        <c:crossBetween val="midCat"/>
        <c:minorUnit val="10"/>
      </c:valAx>
      <c:valAx>
        <c:axId val="102886016"/>
        <c:scaling>
          <c:orientation val="minMax"/>
        </c:scaling>
        <c:delete val="0"/>
        <c:axPos val="l"/>
        <c:majorGridlines>
          <c:spPr>
            <a:ln>
              <a:solidFill>
                <a:schemeClr val="tx1"/>
              </a:solidFill>
            </a:ln>
          </c:spPr>
        </c:majorGridlines>
        <c:numFmt formatCode="0" sourceLinked="0"/>
        <c:majorTickMark val="out"/>
        <c:minorTickMark val="none"/>
        <c:tickLblPos val="nextTo"/>
        <c:crossAx val="102884096"/>
        <c:crosses val="autoZero"/>
        <c:crossBetween val="midCat"/>
      </c:valAx>
      <c:spPr>
        <a:ln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2800"/>
            </a:pPr>
            <a:endParaRPr lang="en-US"/>
          </a:p>
        </c:txPr>
      </c:legendEntry>
      <c:legendEntry>
        <c:idx val="1"/>
        <c:txPr>
          <a:bodyPr/>
          <a:lstStyle/>
          <a:p>
            <a:pPr>
              <a:defRPr sz="2800"/>
            </a:pPr>
            <a:endParaRPr lang="en-US"/>
          </a:p>
        </c:txPr>
      </c:legendEntry>
      <c:legendEntry>
        <c:idx val="2"/>
        <c:txPr>
          <a:bodyPr/>
          <a:lstStyle/>
          <a:p>
            <a:pPr>
              <a:defRPr sz="2800"/>
            </a:pPr>
            <a:endParaRPr lang="en-US"/>
          </a:p>
        </c:txPr>
      </c:legendEntry>
      <c:legendEntry>
        <c:idx val="3"/>
        <c:txPr>
          <a:bodyPr/>
          <a:lstStyle/>
          <a:p>
            <a:pPr>
              <a:defRPr sz="2800"/>
            </a:pPr>
            <a:endParaRPr lang="en-US"/>
          </a:p>
        </c:txPr>
      </c:legendEntry>
      <c:layout>
        <c:manualLayout>
          <c:xMode val="edge"/>
          <c:yMode val="edge"/>
          <c:x val="0.8696091041754388"/>
          <c:y val="0.3186389508663256"/>
          <c:w val="0.12599569708890185"/>
          <c:h val="0.3530993317044406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b="1"/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0.43213</cdr:x>
      <cdr:y>0.92494</cdr:y>
    </cdr:from>
    <cdr:to>
      <cdr:x>0.59649</cdr:x>
      <cdr:y>0.98219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745967" y="5819055"/>
          <a:ext cx="1424747" cy="3601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800"/>
            <a:t>Station (feet)</a:t>
          </a:r>
        </a:p>
      </cdr:txBody>
    </cdr:sp>
  </cdr:relSizeAnchor>
  <cdr:relSizeAnchor xmlns:cdr="http://schemas.openxmlformats.org/drawingml/2006/chartDrawing">
    <cdr:from>
      <cdr:x>0.012</cdr:x>
      <cdr:y>0.3257</cdr:y>
    </cdr:from>
    <cdr:to>
      <cdr:x>0.0711</cdr:x>
      <cdr:y>0.59542</cdr:y>
    </cdr:to>
    <cdr:sp macro="" textlink="">
      <cdr:nvSpPr>
        <cdr:cNvPr id="5" name="TextBox 4"/>
        <cdr:cNvSpPr txBox="1"/>
      </cdr:nvSpPr>
      <cdr:spPr>
        <a:xfrm xmlns:a="http://schemas.openxmlformats.org/drawingml/2006/main" rot="16200000">
          <a:off x="-488256" y="2641386"/>
          <a:ext cx="1696891" cy="5122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800" dirty="0"/>
            <a:t>Elevation (feet)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0.43213</cdr:x>
      <cdr:y>0.92494</cdr:y>
    </cdr:from>
    <cdr:to>
      <cdr:x>0.59649</cdr:x>
      <cdr:y>0.98219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745967" y="5819055"/>
          <a:ext cx="1424747" cy="3601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800"/>
            <a:t>Station (feet)</a:t>
          </a:r>
        </a:p>
      </cdr:txBody>
    </cdr:sp>
  </cdr:relSizeAnchor>
  <cdr:relSizeAnchor xmlns:cdr="http://schemas.openxmlformats.org/drawingml/2006/chartDrawing">
    <cdr:from>
      <cdr:x>0.012</cdr:x>
      <cdr:y>0.3257</cdr:y>
    </cdr:from>
    <cdr:to>
      <cdr:x>0.0711</cdr:x>
      <cdr:y>0.59542</cdr:y>
    </cdr:to>
    <cdr:sp macro="" textlink="">
      <cdr:nvSpPr>
        <cdr:cNvPr id="5" name="TextBox 4"/>
        <cdr:cNvSpPr txBox="1"/>
      </cdr:nvSpPr>
      <cdr:spPr>
        <a:xfrm xmlns:a="http://schemas.openxmlformats.org/drawingml/2006/main" rot="16200000">
          <a:off x="-488256" y="2641386"/>
          <a:ext cx="1696891" cy="5122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800"/>
            <a:t>Elevation (feet)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0.43213</cdr:x>
      <cdr:y>0.92494</cdr:y>
    </cdr:from>
    <cdr:to>
      <cdr:x>0.59649</cdr:x>
      <cdr:y>0.98219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745967" y="5819055"/>
          <a:ext cx="1424747" cy="3601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800"/>
            <a:t>Station (feet)</a:t>
          </a:r>
        </a:p>
      </cdr:txBody>
    </cdr:sp>
  </cdr:relSizeAnchor>
  <cdr:relSizeAnchor xmlns:cdr="http://schemas.openxmlformats.org/drawingml/2006/chartDrawing">
    <cdr:from>
      <cdr:x>0.012</cdr:x>
      <cdr:y>0.3257</cdr:y>
    </cdr:from>
    <cdr:to>
      <cdr:x>0.0711</cdr:x>
      <cdr:y>0.59542</cdr:y>
    </cdr:to>
    <cdr:sp macro="" textlink="">
      <cdr:nvSpPr>
        <cdr:cNvPr id="5" name="TextBox 4"/>
        <cdr:cNvSpPr txBox="1"/>
      </cdr:nvSpPr>
      <cdr:spPr>
        <a:xfrm xmlns:a="http://schemas.openxmlformats.org/drawingml/2006/main" rot="16200000">
          <a:off x="-488256" y="2641386"/>
          <a:ext cx="1696891" cy="5122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800"/>
            <a:t>Elevation (feet)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0.43213</cdr:x>
      <cdr:y>0.92494</cdr:y>
    </cdr:from>
    <cdr:to>
      <cdr:x>0.59649</cdr:x>
      <cdr:y>0.98219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745967" y="5819055"/>
          <a:ext cx="1424747" cy="3601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800"/>
            <a:t>Station (feet)</a:t>
          </a:r>
        </a:p>
      </cdr:txBody>
    </cdr:sp>
  </cdr:relSizeAnchor>
  <cdr:relSizeAnchor xmlns:cdr="http://schemas.openxmlformats.org/drawingml/2006/chartDrawing">
    <cdr:from>
      <cdr:x>0.012</cdr:x>
      <cdr:y>0.3257</cdr:y>
    </cdr:from>
    <cdr:to>
      <cdr:x>0.0711</cdr:x>
      <cdr:y>0.59542</cdr:y>
    </cdr:to>
    <cdr:sp macro="" textlink="">
      <cdr:nvSpPr>
        <cdr:cNvPr id="5" name="TextBox 4"/>
        <cdr:cNvSpPr txBox="1"/>
      </cdr:nvSpPr>
      <cdr:spPr>
        <a:xfrm xmlns:a="http://schemas.openxmlformats.org/drawingml/2006/main" rot="16200000">
          <a:off x="-488256" y="2641386"/>
          <a:ext cx="1696891" cy="5122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800"/>
            <a:t>Elevation (feet)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2337" cy="463550"/>
          </a:xfrm>
          <a:prstGeom prst="rect">
            <a:avLst/>
          </a:prstGeom>
        </p:spPr>
        <p:txBody>
          <a:bodyPr vert="horz" lIns="92958" tIns="46479" rIns="92958" bIns="4647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63744" y="0"/>
            <a:ext cx="3032337" cy="463550"/>
          </a:xfrm>
          <a:prstGeom prst="rect">
            <a:avLst/>
          </a:prstGeom>
        </p:spPr>
        <p:txBody>
          <a:bodyPr vert="horz" lIns="92958" tIns="46479" rIns="92958" bIns="46479" rtlCol="0"/>
          <a:lstStyle>
            <a:lvl1pPr algn="r">
              <a:defRPr sz="1200"/>
            </a:lvl1pPr>
          </a:lstStyle>
          <a:p>
            <a:fld id="{BCB7CEC1-038A-4F46-9824-64C80F589CF6}" type="datetimeFigureOut">
              <a:rPr lang="en-US" smtClean="0"/>
              <a:t>1/22/2013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5325"/>
            <a:ext cx="4635500" cy="3476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58" tIns="46479" rIns="92958" bIns="4647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9770" y="4403725"/>
            <a:ext cx="5598160" cy="4171950"/>
          </a:xfrm>
          <a:prstGeom prst="rect">
            <a:avLst/>
          </a:prstGeom>
        </p:spPr>
        <p:txBody>
          <a:bodyPr vert="horz" lIns="92958" tIns="46479" rIns="92958" bIns="4647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05841"/>
            <a:ext cx="3032337" cy="463550"/>
          </a:xfrm>
          <a:prstGeom prst="rect">
            <a:avLst/>
          </a:prstGeom>
        </p:spPr>
        <p:txBody>
          <a:bodyPr vert="horz" lIns="92958" tIns="46479" rIns="92958" bIns="4647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63744" y="8805841"/>
            <a:ext cx="3032337" cy="463550"/>
          </a:xfrm>
          <a:prstGeom prst="rect">
            <a:avLst/>
          </a:prstGeom>
        </p:spPr>
        <p:txBody>
          <a:bodyPr vert="horz" lIns="92958" tIns="46479" rIns="92958" bIns="46479" rtlCol="0" anchor="b"/>
          <a:lstStyle>
            <a:lvl1pPr algn="r">
              <a:defRPr sz="1200"/>
            </a:lvl1pPr>
          </a:lstStyle>
          <a:p>
            <a:fld id="{E9E134F1-0E8D-4E9B-886A-385519D1CA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829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7AD86-3534-41D2-86FE-3BDAAE5C359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27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5BD5DC-5AD6-4B60-AEBA-B2337A3BB68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7216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D3AAF0-6137-4E9C-A07C-E1E3AB76AE5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828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C9BB8-AA18-4E2E-B1D5-0052816AE5D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017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71A025-0C96-4ACF-9413-10311A1AC4F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302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808F0E-8EB0-4B36-AF17-DDCFE2A47A3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637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6BCAD1-3C00-4C78-B65C-F7D3D66363E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355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ED7217-45E8-4637-8A65-FEF127E1A69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401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0D6B9A-164D-4F36-925E-1655C5993D2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383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9B128-0ADC-46CD-BD5D-35AC248324F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683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E0CBE4-FD8B-4FB9-92BF-F408C2ED1EF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78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99FF"/>
            </a:gs>
            <a:gs pos="100000">
              <a:srgbClr val="184776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07504D8-E519-4999-9686-A9238E59EBD9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17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r>
              <a:rPr lang="en-US" sz="3200" smtClean="0"/>
              <a:t>Bear Creek</a:t>
            </a:r>
            <a:br>
              <a:rPr lang="en-US" sz="3200" smtClean="0"/>
            </a:br>
            <a:r>
              <a:rPr lang="en-US" sz="3200" smtClean="0"/>
              <a:t>Change in Channel Dimensions</a:t>
            </a:r>
            <a:endParaRPr lang="en-US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029200" y="6449199"/>
            <a:ext cx="396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Note: Vertical exaggeration is 8X</a:t>
            </a:r>
            <a:endParaRPr lang="en-US" sz="2000" dirty="0"/>
          </a:p>
        </p:txBody>
      </p:sp>
      <p:graphicFrame>
        <p:nvGraphicFramePr>
          <p:cNvPr id="11" name="Chart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5251933"/>
              </p:ext>
            </p:extLst>
          </p:nvPr>
        </p:nvGraphicFramePr>
        <p:xfrm>
          <a:off x="237725" y="1383323"/>
          <a:ext cx="8668550" cy="51698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4416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r>
              <a:rPr lang="en-US" sz="3200" smtClean="0"/>
              <a:t>Bear Creek</a:t>
            </a:r>
            <a:br>
              <a:rPr lang="en-US" sz="3200" smtClean="0"/>
            </a:br>
            <a:r>
              <a:rPr lang="en-US" sz="3200" smtClean="0"/>
              <a:t>Change in Channel Dimensions</a:t>
            </a:r>
            <a:endParaRPr lang="en-US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029200" y="6449199"/>
            <a:ext cx="396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Note: Vertical exaggeration is 8X</a:t>
            </a:r>
            <a:endParaRPr lang="en-US" sz="2000" dirty="0"/>
          </a:p>
        </p:txBody>
      </p:sp>
      <p:graphicFrame>
        <p:nvGraphicFramePr>
          <p:cNvPr id="10" name="Chart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0074323"/>
              </p:ext>
            </p:extLst>
          </p:nvPr>
        </p:nvGraphicFramePr>
        <p:xfrm>
          <a:off x="152400" y="1371600"/>
          <a:ext cx="8839200" cy="51815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5475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r>
              <a:rPr lang="en-US" sz="3200" dirty="0" smtClean="0"/>
              <a:t>Bear Creek</a:t>
            </a:r>
            <a:br>
              <a:rPr lang="en-US" sz="3200" dirty="0" smtClean="0"/>
            </a:br>
            <a:r>
              <a:rPr lang="en-US" sz="3200" dirty="0" smtClean="0"/>
              <a:t>Change in Channel Dimensions</a:t>
            </a:r>
            <a:endParaRPr lang="en-US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5029200" y="6449199"/>
            <a:ext cx="396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Note: Vertical exaggeration is 8X</a:t>
            </a:r>
            <a:endParaRPr lang="en-US" sz="2000" dirty="0"/>
          </a:p>
        </p:txBody>
      </p:sp>
      <p:graphicFrame>
        <p:nvGraphicFramePr>
          <p:cNvPr id="10" name="Chart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7464261"/>
              </p:ext>
            </p:extLst>
          </p:nvPr>
        </p:nvGraphicFramePr>
        <p:xfrm>
          <a:off x="237725" y="1371600"/>
          <a:ext cx="8668550" cy="52030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4294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r>
              <a:rPr lang="en-US" sz="3200" dirty="0" smtClean="0"/>
              <a:t>Bear Creek</a:t>
            </a:r>
            <a:br>
              <a:rPr lang="en-US" sz="3200" dirty="0" smtClean="0"/>
            </a:br>
            <a:r>
              <a:rPr lang="en-US" sz="3200" dirty="0" smtClean="0"/>
              <a:t>Change in Channel Dimensions</a:t>
            </a:r>
            <a:endParaRPr lang="en-US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5029200" y="6449199"/>
            <a:ext cx="396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Note: Vertical exaggeration is 8X</a:t>
            </a:r>
            <a:endParaRPr lang="en-US" sz="2000" dirty="0"/>
          </a:p>
        </p:txBody>
      </p:sp>
      <p:graphicFrame>
        <p:nvGraphicFramePr>
          <p:cNvPr id="8" name="Char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9193825"/>
              </p:ext>
            </p:extLst>
          </p:nvPr>
        </p:nvGraphicFramePr>
        <p:xfrm>
          <a:off x="152400" y="1295400"/>
          <a:ext cx="8839200" cy="52792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1618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64</Words>
  <Application>Microsoft Office PowerPoint</Application>
  <PresentationFormat>On-screen Show (4:3)</PresentationFormat>
  <Paragraphs>16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Default Design</vt:lpstr>
      <vt:lpstr>PowerPoint Presentation</vt:lpstr>
      <vt:lpstr>PowerPoint Presentation</vt:lpstr>
      <vt:lpstr>Bear Creek Change in Channel Dimensions</vt:lpstr>
      <vt:lpstr>Bear Creek Change in Channel Dimensions</vt:lpstr>
    </vt:vector>
  </TitlesOfParts>
  <Company>Bureau of Land Management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Bear Cross section PowerPoint slides</dc:title>
  <dc:subject>Bear Creek </dc:subject>
  <dc:creator>National riparian service team</dc:creator>
  <cp:keywords>Bear Creek, National riparian service team, NRST, cross section, prineville, oregon</cp:keywords>
  <cp:lastModifiedBy>Mackey, Jennifer L</cp:lastModifiedBy>
  <cp:revision>26</cp:revision>
  <cp:lastPrinted>2013-01-10T21:53:47Z</cp:lastPrinted>
  <dcterms:created xsi:type="dcterms:W3CDTF">2012-12-31T17:07:36Z</dcterms:created>
  <dcterms:modified xsi:type="dcterms:W3CDTF">2013-01-22T22:16:41Z</dcterms:modified>
</cp:coreProperties>
</file>