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5"/>
  </p:notesMasterIdLst>
  <p:sldIdLst>
    <p:sldId id="256" r:id="rId2"/>
    <p:sldId id="265" r:id="rId3"/>
    <p:sldId id="257" r:id="rId4"/>
    <p:sldId id="266" r:id="rId5"/>
    <p:sldId id="259" r:id="rId6"/>
    <p:sldId id="273" r:id="rId7"/>
    <p:sldId id="268" r:id="rId8"/>
    <p:sldId id="274" r:id="rId9"/>
    <p:sldId id="271" r:id="rId10"/>
    <p:sldId id="272" r:id="rId11"/>
    <p:sldId id="270" r:id="rId12"/>
    <p:sldId id="269" r:id="rId13"/>
    <p:sldId id="267" r:id="rId14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43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E50D74AA-C592-4279-A299-475F7356F080}" type="datetimeFigureOut">
              <a:rPr lang="en-US" smtClean="0"/>
              <a:pPr/>
              <a:t>4/13/2010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AADFFA28-F59E-4B40-8B45-D737A382DDE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1B83C73B-5C80-46B7-B0C5-15EA54E9D125}" type="datetime1">
              <a:rPr lang="en-US"/>
              <a:pPr/>
              <a:t>4/13/2010</a:t>
            </a:fld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6E55E7F-6A66-4C75-9F3C-6312CA191E47}" type="slidenum">
              <a:rPr lang="en-US"/>
              <a:pPr/>
              <a:t>2</a:t>
            </a:fld>
            <a:endParaRPr lang="en-US"/>
          </a:p>
        </p:txBody>
      </p:sp>
      <p:sp>
        <p:nvSpPr>
          <p:cNvPr id="526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3800" y="708025"/>
            <a:ext cx="4622800" cy="3467100"/>
          </a:xfrm>
          <a:ln/>
        </p:spPr>
      </p:sp>
      <p:sp>
        <p:nvSpPr>
          <p:cNvPr id="526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The most active partners in the Nevada Cadre come from a variety of disciplines --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1380A-5A7C-466F-BA3D-92661935D986}" type="datetimeFigureOut">
              <a:rPr lang="en-US" smtClean="0"/>
              <a:pPr/>
              <a:t>4/13/2010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9D950-C462-41E0-ABF1-DE6CDA34CB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1380A-5A7C-466F-BA3D-92661935D986}" type="datetimeFigureOut">
              <a:rPr lang="en-US" smtClean="0"/>
              <a:pPr/>
              <a:t>4/13/2010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9D950-C462-41E0-ABF1-DE6CDA34CB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1380A-5A7C-466F-BA3D-92661935D986}" type="datetimeFigureOut">
              <a:rPr lang="en-US" smtClean="0"/>
              <a:pPr/>
              <a:t>4/13/2010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9D950-C462-41E0-ABF1-DE6CDA34CB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1380A-5A7C-466F-BA3D-92661935D986}" type="datetimeFigureOut">
              <a:rPr lang="en-US" smtClean="0"/>
              <a:pPr/>
              <a:t>4/13/2010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9D950-C462-41E0-ABF1-DE6CDA34CB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1380A-5A7C-466F-BA3D-92661935D986}" type="datetimeFigureOut">
              <a:rPr lang="en-US" smtClean="0"/>
              <a:pPr/>
              <a:t>4/13/2010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9D950-C462-41E0-ABF1-DE6CDA34CB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1380A-5A7C-466F-BA3D-92661935D986}" type="datetimeFigureOut">
              <a:rPr lang="en-US" smtClean="0"/>
              <a:pPr/>
              <a:t>4/13/2010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9D950-C462-41E0-ABF1-DE6CDA34CB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1380A-5A7C-466F-BA3D-92661935D986}" type="datetimeFigureOut">
              <a:rPr lang="en-US" smtClean="0"/>
              <a:pPr/>
              <a:t>4/13/2010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9D950-C462-41E0-ABF1-DE6CDA34CB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1380A-5A7C-466F-BA3D-92661935D986}" type="datetimeFigureOut">
              <a:rPr lang="en-US" smtClean="0"/>
              <a:pPr/>
              <a:t>4/13/2010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9D950-C462-41E0-ABF1-DE6CDA34CB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1380A-5A7C-466F-BA3D-92661935D986}" type="datetimeFigureOut">
              <a:rPr lang="en-US" smtClean="0"/>
              <a:pPr/>
              <a:t>4/13/2010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9D950-C462-41E0-ABF1-DE6CDA34CB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1380A-5A7C-466F-BA3D-92661935D986}" type="datetimeFigureOut">
              <a:rPr lang="en-US" smtClean="0"/>
              <a:pPr/>
              <a:t>4/13/2010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9D950-C462-41E0-ABF1-DE6CDA34CB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1380A-5A7C-466F-BA3D-92661935D986}" type="datetimeFigureOut">
              <a:rPr lang="en-US" smtClean="0"/>
              <a:pPr/>
              <a:t>4/13/2010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9D950-C462-41E0-ABF1-DE6CDA34CB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A1380A-5A7C-466F-BA3D-92661935D986}" type="datetimeFigureOut">
              <a:rPr lang="en-US" smtClean="0"/>
              <a:pPr/>
              <a:t>4/13/2010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F9D950-C462-41E0-ABF1-DE6CDA34CBA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5" descr="MR clos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66800" y="0"/>
            <a:ext cx="10892475" cy="7467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2130425"/>
            <a:ext cx="8915400" cy="1470025"/>
          </a:xfrm>
        </p:spPr>
        <p:txBody>
          <a:bodyPr>
            <a:normAutofit/>
          </a:bodyPr>
          <a:lstStyle/>
          <a:p>
            <a:r>
              <a:rPr lang="en-US" sz="4000" dirty="0" smtClean="0">
                <a:solidFill>
                  <a:schemeClr val="bg1"/>
                </a:solidFill>
              </a:rPr>
              <a:t>Nevada Creeks and Communities Team</a:t>
            </a:r>
            <a:br>
              <a:rPr lang="en-US" sz="4000" dirty="0" smtClean="0">
                <a:solidFill>
                  <a:schemeClr val="bg1"/>
                </a:solidFill>
              </a:rPr>
            </a:br>
            <a:r>
              <a:rPr lang="en-US" sz="4000" dirty="0" smtClean="0">
                <a:solidFill>
                  <a:schemeClr val="bg1"/>
                </a:solidFill>
              </a:rPr>
              <a:t>Accomplishments in 2008-9</a:t>
            </a:r>
            <a:endParaRPr lang="en-US" sz="4000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Sherman Swanson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Coordinator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5" descr="MR close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066800" y="0"/>
            <a:ext cx="10892475" cy="7467600"/>
          </a:xfrm>
          <a:prstGeom prst="rect">
            <a:avLst/>
          </a:prstGeom>
        </p:spPr>
      </p:pic>
      <p:sp>
        <p:nvSpPr>
          <p:cNvPr id="5253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bg1"/>
                </a:solidFill>
              </a:rPr>
              <a:t>NV </a:t>
            </a:r>
            <a:r>
              <a:rPr lang="en-US" dirty="0" smtClean="0">
                <a:solidFill>
                  <a:schemeClr val="bg1"/>
                </a:solidFill>
              </a:rPr>
              <a:t>Creeks and Communities Team  </a:t>
            </a:r>
            <a:r>
              <a:rPr lang="en-US" dirty="0">
                <a:solidFill>
                  <a:schemeClr val="bg1"/>
                </a:solidFill>
              </a:rPr>
              <a:t>Most </a:t>
            </a:r>
            <a:r>
              <a:rPr lang="en-US" dirty="0" smtClean="0">
                <a:solidFill>
                  <a:schemeClr val="bg1"/>
                </a:solidFill>
              </a:rPr>
              <a:t>Active Teachers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25315" name="Rectangle 3"/>
          <p:cNvSpPr>
            <a:spLocks noGrp="1" noChangeArrowheads="1"/>
          </p:cNvSpPr>
          <p:nvPr>
            <p:ph idx="1"/>
          </p:nvPr>
        </p:nvSpPr>
        <p:spPr>
          <a:xfrm>
            <a:off x="-304800" y="1752600"/>
            <a:ext cx="10134600" cy="49530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800" dirty="0">
                <a:solidFill>
                  <a:schemeClr val="bg1"/>
                </a:solidFill>
              </a:rPr>
              <a:t>Sherm Swanson, </a:t>
            </a:r>
            <a:r>
              <a:rPr lang="en-US" sz="2800" dirty="0" smtClean="0">
                <a:solidFill>
                  <a:schemeClr val="bg1"/>
                </a:solidFill>
              </a:rPr>
              <a:t>			Range </a:t>
            </a:r>
            <a:r>
              <a:rPr lang="en-US" sz="2800" dirty="0">
                <a:solidFill>
                  <a:schemeClr val="bg1"/>
                </a:solidFill>
              </a:rPr>
              <a:t>w/wildlife, hydro, soils</a:t>
            </a:r>
          </a:p>
          <a:p>
            <a:pPr>
              <a:lnSpc>
                <a:spcPct val="90000"/>
              </a:lnSpc>
            </a:pPr>
            <a:r>
              <a:rPr lang="en-US" sz="2800" dirty="0">
                <a:solidFill>
                  <a:schemeClr val="bg1"/>
                </a:solidFill>
              </a:rPr>
              <a:t>Kent McAdoo, </a:t>
            </a:r>
            <a:r>
              <a:rPr lang="en-US" sz="2800" dirty="0" smtClean="0">
                <a:solidFill>
                  <a:schemeClr val="bg1"/>
                </a:solidFill>
              </a:rPr>
              <a:t>				Wildlife </a:t>
            </a:r>
            <a:r>
              <a:rPr lang="en-US" sz="2800" dirty="0">
                <a:solidFill>
                  <a:schemeClr val="bg1"/>
                </a:solidFill>
              </a:rPr>
              <a:t>and range</a:t>
            </a:r>
          </a:p>
          <a:p>
            <a:pPr>
              <a:lnSpc>
                <a:spcPct val="90000"/>
              </a:lnSpc>
            </a:pPr>
            <a:r>
              <a:rPr lang="en-US" sz="2800" dirty="0">
                <a:solidFill>
                  <a:schemeClr val="bg1"/>
                </a:solidFill>
              </a:rPr>
              <a:t>Gary McCuin, </a:t>
            </a:r>
            <a:r>
              <a:rPr lang="en-US" sz="2800" dirty="0" smtClean="0">
                <a:solidFill>
                  <a:schemeClr val="bg1"/>
                </a:solidFill>
              </a:rPr>
              <a:t>				Range </a:t>
            </a:r>
            <a:r>
              <a:rPr lang="en-US" sz="2800" dirty="0">
                <a:solidFill>
                  <a:schemeClr val="bg1"/>
                </a:solidFill>
              </a:rPr>
              <a:t>and economics </a:t>
            </a:r>
          </a:p>
          <a:p>
            <a:pPr>
              <a:lnSpc>
                <a:spcPct val="90000"/>
              </a:lnSpc>
            </a:pPr>
            <a:r>
              <a:rPr lang="en-US" sz="2800" dirty="0">
                <a:solidFill>
                  <a:schemeClr val="bg1"/>
                </a:solidFill>
              </a:rPr>
              <a:t>Bob </a:t>
            </a:r>
            <a:r>
              <a:rPr lang="en-US" sz="2800" dirty="0" smtClean="0">
                <a:solidFill>
                  <a:schemeClr val="bg1"/>
                </a:solidFill>
              </a:rPr>
              <a:t>Boyd &amp; Barbara </a:t>
            </a:r>
            <a:r>
              <a:rPr lang="en-US" sz="2800" dirty="0">
                <a:solidFill>
                  <a:schemeClr val="bg1"/>
                </a:solidFill>
              </a:rPr>
              <a:t>Drake, </a:t>
            </a:r>
            <a:r>
              <a:rPr lang="en-US" sz="2800" dirty="0" smtClean="0">
                <a:solidFill>
                  <a:schemeClr val="bg1"/>
                </a:solidFill>
              </a:rPr>
              <a:t>		Hydrology</a:t>
            </a:r>
            <a:endParaRPr lang="en-US" sz="2800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</a:pPr>
            <a:r>
              <a:rPr lang="en-US" sz="2800" dirty="0">
                <a:solidFill>
                  <a:schemeClr val="bg1"/>
                </a:solidFill>
              </a:rPr>
              <a:t>Paul </a:t>
            </a:r>
            <a:r>
              <a:rPr lang="en-US" sz="2800" dirty="0" smtClean="0">
                <a:solidFill>
                  <a:schemeClr val="bg1"/>
                </a:solidFill>
              </a:rPr>
              <a:t>Blackburn &amp; </a:t>
            </a:r>
            <a:r>
              <a:rPr lang="en-US" sz="2800" dirty="0" err="1" smtClean="0">
                <a:solidFill>
                  <a:schemeClr val="bg1"/>
                </a:solidFill>
              </a:rPr>
              <a:t>Desi</a:t>
            </a:r>
            <a:r>
              <a:rPr lang="en-US" sz="2800" dirty="0" smtClean="0">
                <a:solidFill>
                  <a:schemeClr val="bg1"/>
                </a:solidFill>
              </a:rPr>
              <a:t> Zamudio, 	Soils</a:t>
            </a:r>
            <a:endParaRPr lang="en-US" sz="2800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</a:pPr>
            <a:r>
              <a:rPr lang="en-US" sz="2800" dirty="0">
                <a:solidFill>
                  <a:schemeClr val="bg1"/>
                </a:solidFill>
              </a:rPr>
              <a:t>Bill </a:t>
            </a:r>
            <a:r>
              <a:rPr lang="en-US" sz="2800" dirty="0" err="1" smtClean="0">
                <a:solidFill>
                  <a:schemeClr val="bg1"/>
                </a:solidFill>
              </a:rPr>
              <a:t>Dragt</a:t>
            </a:r>
            <a:r>
              <a:rPr lang="en-US" sz="2800" dirty="0" smtClean="0">
                <a:solidFill>
                  <a:schemeClr val="bg1"/>
                </a:solidFill>
              </a:rPr>
              <a:t> &amp; Chuck Petersen, 		Range</a:t>
            </a:r>
            <a:endParaRPr lang="en-US" sz="2800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</a:pPr>
            <a:r>
              <a:rPr lang="en-US" sz="2800" dirty="0">
                <a:solidFill>
                  <a:schemeClr val="bg1"/>
                </a:solidFill>
              </a:rPr>
              <a:t>Dan </a:t>
            </a:r>
            <a:r>
              <a:rPr lang="en-US" sz="2800" dirty="0" smtClean="0">
                <a:solidFill>
                  <a:schemeClr val="bg1"/>
                </a:solidFill>
              </a:rPr>
              <a:t>Gralian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smtClean="0">
                <a:solidFill>
                  <a:schemeClr val="bg1"/>
                </a:solidFill>
              </a:rPr>
              <a:t>&amp; Jerry Annis,  		Ranch </a:t>
            </a:r>
            <a:r>
              <a:rPr lang="en-US" sz="2800" dirty="0">
                <a:solidFill>
                  <a:schemeClr val="bg1"/>
                </a:solidFill>
              </a:rPr>
              <a:t>management</a:t>
            </a:r>
          </a:p>
          <a:p>
            <a:pPr>
              <a:lnSpc>
                <a:spcPct val="90000"/>
              </a:lnSpc>
            </a:pPr>
            <a:r>
              <a:rPr lang="en-US" sz="2800" dirty="0">
                <a:solidFill>
                  <a:schemeClr val="bg1"/>
                </a:solidFill>
              </a:rPr>
              <a:t>Pat </a:t>
            </a:r>
            <a:r>
              <a:rPr lang="en-US" sz="2800" dirty="0" smtClean="0">
                <a:solidFill>
                  <a:schemeClr val="bg1"/>
                </a:solidFill>
              </a:rPr>
              <a:t>Coffin &amp; Carol </a:t>
            </a:r>
            <a:r>
              <a:rPr lang="en-US" sz="2800" dirty="0">
                <a:solidFill>
                  <a:schemeClr val="bg1"/>
                </a:solidFill>
              </a:rPr>
              <a:t>Evans, </a:t>
            </a:r>
            <a:r>
              <a:rPr lang="en-US" sz="2800" dirty="0" smtClean="0">
                <a:solidFill>
                  <a:schemeClr val="bg1"/>
                </a:solidFill>
              </a:rPr>
              <a:t>		Fisheries</a:t>
            </a:r>
            <a:endParaRPr lang="en-US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MR clos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66800" y="0"/>
            <a:ext cx="10892475" cy="7467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76200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Accomplishments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066800"/>
            <a:ext cx="9067800" cy="5791200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Two-day PFC Classes (6): 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Pine Valley, 		Bridgeport, 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Bishop (w/CA), 	Nixon,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Elko, &amp;			Ely, 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Grazing Management for Riparian Wetland Areas 		- Winnemucca, 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Short talks (32): 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NRES 295, 	Hohhot China, 	NYRC x 2, 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LIFE, 		RMS, 			EPA/Tribes x 2, 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Elko x 3, 	Portland AFS x2, 	HSYF x 2, 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Nixon, 		GLCI x 2, 		SRM x 3, 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Reno x 8, 	Lovelock, 		Lee,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Yomba,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5" descr="MR clos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66800" y="0"/>
            <a:ext cx="10892475" cy="7467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76200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Accomplishments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067800" cy="5791200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Posters (6) - Hohhot x 4, NAES, &amp; </a:t>
            </a:r>
            <a:r>
              <a:rPr lang="en-US" dirty="0" err="1" smtClean="0">
                <a:solidFill>
                  <a:schemeClr val="bg1"/>
                </a:solidFill>
              </a:rPr>
              <a:t>NvCA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Publications (7):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JAWRA, 			IRC x4, 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Progressive Rancher,  		Living on the Land, 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Funded projects (4):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NDEP-319h, 			CSREES, 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USFS, 				EPA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Ongoing Coordination: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CRC, 				EPA-Tribes, 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SRM-WRC, 			</a:t>
            </a:r>
            <a:r>
              <a:rPr lang="en-US" dirty="0" err="1" smtClean="0">
                <a:solidFill>
                  <a:schemeClr val="bg1"/>
                </a:solidFill>
              </a:rPr>
              <a:t>Shoesole</a:t>
            </a:r>
            <a:r>
              <a:rPr lang="en-US" dirty="0" smtClean="0">
                <a:solidFill>
                  <a:schemeClr val="bg1"/>
                </a:solidFill>
              </a:rPr>
              <a:t> Holistic Mgmt. Team 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Soil Mapping and correlation with ESDs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5" descr="MR clos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66800" y="0"/>
            <a:ext cx="10892475" cy="7467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Impacts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609600" y="1600200"/>
            <a:ext cx="10439400" cy="4525963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Evaluations 4.5/5 </a:t>
            </a:r>
            <a:r>
              <a:rPr lang="en-US" sz="1800" dirty="0" smtClean="0">
                <a:solidFill>
                  <a:schemeClr val="bg1"/>
                </a:solidFill>
              </a:rPr>
              <a:t>(between successful and very successful)</a:t>
            </a:r>
            <a:r>
              <a:rPr lang="en-US" dirty="0" smtClean="0">
                <a:solidFill>
                  <a:schemeClr val="bg1"/>
                </a:solidFill>
              </a:rPr>
              <a:t> - overall </a:t>
            </a:r>
            <a:r>
              <a:rPr lang="en-US" dirty="0">
                <a:solidFill>
                  <a:schemeClr val="bg1"/>
                </a:solidFill>
              </a:rPr>
              <a:t>average </a:t>
            </a:r>
            <a:r>
              <a:rPr lang="en-US" dirty="0" smtClean="0">
                <a:solidFill>
                  <a:schemeClr val="bg1"/>
                </a:solidFill>
              </a:rPr>
              <a:t>	from two </a:t>
            </a:r>
            <a:r>
              <a:rPr lang="en-US" dirty="0">
                <a:solidFill>
                  <a:schemeClr val="bg1"/>
                </a:solidFill>
              </a:rPr>
              <a:t>biggest </a:t>
            </a:r>
            <a:r>
              <a:rPr lang="en-US" dirty="0" smtClean="0">
                <a:solidFill>
                  <a:schemeClr val="bg1"/>
                </a:solidFill>
              </a:rPr>
              <a:t>classes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>
                <a:solidFill>
                  <a:schemeClr val="bg1"/>
                </a:solidFill>
              </a:rPr>
              <a:t>The significant comments </a:t>
            </a:r>
            <a:r>
              <a:rPr lang="en-US" dirty="0" smtClean="0">
                <a:solidFill>
                  <a:schemeClr val="bg1"/>
                </a:solidFill>
              </a:rPr>
              <a:t>were: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>
                <a:solidFill>
                  <a:schemeClr val="bg1"/>
                </a:solidFill>
              </a:rPr>
              <a:t>1.) “the field experience/hands-on application” (41 respondents); </a:t>
            </a:r>
            <a:endParaRPr lang="en-US" dirty="0" smtClean="0">
              <a:solidFill>
                <a:schemeClr val="bg1"/>
              </a:solidFill>
            </a:endParaRP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2</a:t>
            </a:r>
            <a:r>
              <a:rPr lang="en-US" dirty="0">
                <a:solidFill>
                  <a:schemeClr val="bg1"/>
                </a:solidFill>
              </a:rPr>
              <a:t>.) “the teamwork experience”; </a:t>
            </a:r>
            <a:endParaRPr lang="en-US" dirty="0" smtClean="0">
              <a:solidFill>
                <a:schemeClr val="bg1"/>
              </a:solidFill>
            </a:endParaRP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3</a:t>
            </a:r>
            <a:r>
              <a:rPr lang="en-US" dirty="0">
                <a:solidFill>
                  <a:schemeClr val="bg1"/>
                </a:solidFill>
              </a:rPr>
              <a:t>.) “caliber of the teaching team”; </a:t>
            </a:r>
            <a:endParaRPr lang="en-US" dirty="0" smtClean="0">
              <a:solidFill>
                <a:schemeClr val="bg1"/>
              </a:solidFill>
            </a:endParaRP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4</a:t>
            </a:r>
            <a:r>
              <a:rPr lang="en-US" dirty="0">
                <a:solidFill>
                  <a:schemeClr val="bg1"/>
                </a:solidFill>
              </a:rPr>
              <a:t>.) “effective teachers”; and </a:t>
            </a:r>
            <a:endParaRPr lang="en-US" dirty="0" smtClean="0">
              <a:solidFill>
                <a:schemeClr val="bg1"/>
              </a:solidFill>
            </a:endParaRP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5</a:t>
            </a:r>
            <a:r>
              <a:rPr lang="en-US" dirty="0">
                <a:solidFill>
                  <a:schemeClr val="bg1"/>
                </a:solidFill>
              </a:rPr>
              <a:t>.) “building good networking”. 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5" descr="MR clos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66800" y="0"/>
            <a:ext cx="10892475" cy="7467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Impacts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Many </a:t>
            </a:r>
            <a:r>
              <a:rPr lang="en-US" dirty="0">
                <a:solidFill>
                  <a:schemeClr val="bg1"/>
                </a:solidFill>
              </a:rPr>
              <a:t>people </a:t>
            </a:r>
            <a:r>
              <a:rPr lang="en-US" dirty="0" smtClean="0">
                <a:solidFill>
                  <a:schemeClr val="bg1"/>
                </a:solidFill>
              </a:rPr>
              <a:t>report they </a:t>
            </a:r>
            <a:r>
              <a:rPr lang="en-US" dirty="0">
                <a:solidFill>
                  <a:schemeClr val="bg1"/>
                </a:solidFill>
              </a:rPr>
              <a:t>are using the information on the </a:t>
            </a:r>
            <a:r>
              <a:rPr lang="en-US" dirty="0" smtClean="0">
                <a:solidFill>
                  <a:schemeClr val="bg1"/>
                </a:solidFill>
              </a:rPr>
              <a:t>ground: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Private landowners  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The </a:t>
            </a:r>
            <a:r>
              <a:rPr lang="en-US" dirty="0">
                <a:solidFill>
                  <a:schemeClr val="bg1"/>
                </a:solidFill>
              </a:rPr>
              <a:t>BLM uses PFC as an everyday tool. 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And </a:t>
            </a:r>
            <a:r>
              <a:rPr lang="en-US" dirty="0">
                <a:solidFill>
                  <a:schemeClr val="bg1"/>
                </a:solidFill>
              </a:rPr>
              <a:t>some key people report that PFC classes and Range Management School have led to better working relationships in Nevada between agencies and landowners.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5" descr="MR clos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66800" y="0"/>
            <a:ext cx="10892475" cy="7467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bg1"/>
                </a:solidFill>
              </a:rPr>
              <a:t>Successes/failures &amp; what worked and what didn’t </a:t>
            </a:r>
            <a:r>
              <a:rPr lang="en-US" dirty="0" smtClean="0">
                <a:solidFill>
                  <a:schemeClr val="bg1"/>
                </a:solidFill>
              </a:rPr>
              <a:t>work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solidFill>
                  <a:schemeClr val="bg1"/>
                </a:solidFill>
              </a:rPr>
              <a:t>PFC </a:t>
            </a:r>
            <a:r>
              <a:rPr lang="en-US" dirty="0" smtClean="0">
                <a:solidFill>
                  <a:schemeClr val="bg1"/>
                </a:solidFill>
              </a:rPr>
              <a:t>to </a:t>
            </a:r>
            <a:r>
              <a:rPr lang="en-US" dirty="0">
                <a:solidFill>
                  <a:schemeClr val="bg1"/>
                </a:solidFill>
              </a:rPr>
              <a:t>“measure” agencies objectives, rather than to select monitoring locations and </a:t>
            </a:r>
            <a:r>
              <a:rPr lang="en-US" dirty="0" smtClean="0">
                <a:solidFill>
                  <a:schemeClr val="bg1"/>
                </a:solidFill>
              </a:rPr>
              <a:t>methods for objectives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PFC for </a:t>
            </a:r>
            <a:r>
              <a:rPr lang="en-US" dirty="0">
                <a:solidFill>
                  <a:schemeClr val="bg1"/>
                </a:solidFill>
              </a:rPr>
              <a:t>fire closures </a:t>
            </a:r>
            <a:r>
              <a:rPr lang="en-US" dirty="0" smtClean="0">
                <a:solidFill>
                  <a:schemeClr val="bg1"/>
                </a:solidFill>
              </a:rPr>
              <a:t>(one </a:t>
            </a:r>
            <a:r>
              <a:rPr lang="en-US" dirty="0">
                <a:solidFill>
                  <a:schemeClr val="bg1"/>
                </a:solidFill>
              </a:rPr>
              <a:t>level above </a:t>
            </a:r>
            <a:r>
              <a:rPr lang="en-US" dirty="0" smtClean="0">
                <a:solidFill>
                  <a:schemeClr val="bg1"/>
                </a:solidFill>
              </a:rPr>
              <a:t>pre-fire rating </a:t>
            </a:r>
            <a:r>
              <a:rPr lang="en-US" dirty="0">
                <a:solidFill>
                  <a:schemeClr val="bg1"/>
                </a:solidFill>
              </a:rPr>
              <a:t>to graze again).  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PFC often </a:t>
            </a:r>
            <a:r>
              <a:rPr lang="en-US" dirty="0">
                <a:solidFill>
                  <a:schemeClr val="bg1"/>
                </a:solidFill>
              </a:rPr>
              <a:t>done with incomplete teams.  </a:t>
            </a:r>
            <a:endParaRPr lang="en-US" dirty="0" smtClean="0">
              <a:solidFill>
                <a:schemeClr val="bg1"/>
              </a:solidFill>
            </a:endParaRP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“</a:t>
            </a:r>
            <a:r>
              <a:rPr lang="en-US" dirty="0">
                <a:solidFill>
                  <a:schemeClr val="bg1"/>
                </a:solidFill>
              </a:rPr>
              <a:t>There are only so many soil scientists and Hydrologists”. </a:t>
            </a:r>
            <a:endParaRPr lang="en-US" dirty="0" smtClean="0">
              <a:solidFill>
                <a:schemeClr val="bg1"/>
              </a:solidFill>
            </a:endParaRP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ID </a:t>
            </a:r>
            <a:r>
              <a:rPr lang="en-US" dirty="0">
                <a:solidFill>
                  <a:schemeClr val="bg1"/>
                </a:solidFill>
              </a:rPr>
              <a:t>teams are weakened by staffing and financing, </a:t>
            </a:r>
            <a:endParaRPr lang="en-US" dirty="0" smtClean="0">
              <a:solidFill>
                <a:schemeClr val="bg1"/>
              </a:solidFill>
            </a:endParaRPr>
          </a:p>
          <a:p>
            <a:pPr lvl="1"/>
            <a:endParaRPr lang="en-US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5" descr="MR clos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66800" y="0"/>
            <a:ext cx="10892475" cy="7467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bg1"/>
                </a:solidFill>
              </a:rPr>
              <a:t>Successes/failures &amp; what worked and what didn’t </a:t>
            </a:r>
            <a:r>
              <a:rPr lang="en-US" dirty="0" smtClean="0">
                <a:solidFill>
                  <a:schemeClr val="bg1"/>
                </a:solidFill>
              </a:rPr>
              <a:t>work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endParaRPr lang="en-US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Stream </a:t>
            </a:r>
            <a:r>
              <a:rPr lang="en-US" dirty="0">
                <a:solidFill>
                  <a:schemeClr val="bg1"/>
                </a:solidFill>
              </a:rPr>
              <a:t>survey </a:t>
            </a:r>
            <a:r>
              <a:rPr lang="en-US" dirty="0" smtClean="0">
                <a:solidFill>
                  <a:schemeClr val="bg1"/>
                </a:solidFill>
              </a:rPr>
              <a:t>(GAWS</a:t>
            </a:r>
            <a:r>
              <a:rPr lang="en-US" dirty="0">
                <a:solidFill>
                  <a:schemeClr val="bg1"/>
                </a:solidFill>
              </a:rPr>
              <a:t>) compliments PFC and often provides the long-term data for </a:t>
            </a:r>
            <a:r>
              <a:rPr lang="en-US" dirty="0" smtClean="0">
                <a:solidFill>
                  <a:schemeClr val="bg1"/>
                </a:solidFill>
              </a:rPr>
              <a:t>fisheries </a:t>
            </a:r>
            <a:r>
              <a:rPr lang="en-US" dirty="0">
                <a:solidFill>
                  <a:schemeClr val="bg1"/>
                </a:solidFill>
              </a:rPr>
              <a:t>streams.  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en-US" dirty="0">
                <a:solidFill>
                  <a:schemeClr val="bg1"/>
                </a:solidFill>
              </a:rPr>
              <a:t>S</a:t>
            </a:r>
            <a:r>
              <a:rPr lang="en-US" dirty="0" smtClean="0">
                <a:solidFill>
                  <a:schemeClr val="bg1"/>
                </a:solidFill>
              </a:rPr>
              <a:t>uccess in the use of PFC for broad-scale assessment across the State. 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5" descr="MR clos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66800" y="0"/>
            <a:ext cx="10892475" cy="7467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bg1"/>
                </a:solidFill>
              </a:rPr>
              <a:t>What we would do the same </a:t>
            </a:r>
            <a:r>
              <a:rPr lang="en-US" dirty="0" smtClean="0">
                <a:solidFill>
                  <a:schemeClr val="bg1"/>
                </a:solidFill>
              </a:rPr>
              <a:t/>
            </a:r>
            <a:br>
              <a:rPr lang="en-US" dirty="0" smtClean="0">
                <a:solidFill>
                  <a:schemeClr val="bg1"/>
                </a:solidFill>
              </a:rPr>
            </a:br>
            <a:r>
              <a:rPr lang="en-US" dirty="0" smtClean="0">
                <a:solidFill>
                  <a:schemeClr val="bg1"/>
                </a:solidFill>
              </a:rPr>
              <a:t>or </a:t>
            </a:r>
            <a:r>
              <a:rPr lang="en-US" dirty="0">
                <a:solidFill>
                  <a:schemeClr val="bg1"/>
                </a:solidFill>
              </a:rPr>
              <a:t>differently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3429000" cy="5105400"/>
          </a:xfrm>
        </p:spPr>
        <p:txBody>
          <a:bodyPr numCol="1">
            <a:normAutofit fontScale="92500"/>
          </a:bodyPr>
          <a:lstStyle/>
          <a:p>
            <a:r>
              <a:rPr lang="en-US" sz="3000" dirty="0" smtClean="0">
                <a:solidFill>
                  <a:schemeClr val="bg1"/>
                </a:solidFill>
              </a:rPr>
              <a:t>Same</a:t>
            </a:r>
          </a:p>
          <a:p>
            <a:pPr lvl="1"/>
            <a:r>
              <a:rPr lang="en-US" sz="2600" dirty="0" smtClean="0">
                <a:solidFill>
                  <a:schemeClr val="bg1"/>
                </a:solidFill>
              </a:rPr>
              <a:t>Teach </a:t>
            </a:r>
            <a:r>
              <a:rPr lang="en-US" sz="2600" dirty="0">
                <a:solidFill>
                  <a:schemeClr val="bg1"/>
                </a:solidFill>
              </a:rPr>
              <a:t>classes in </a:t>
            </a:r>
            <a:r>
              <a:rPr lang="en-US" sz="2600" dirty="0" err="1" smtClean="0">
                <a:solidFill>
                  <a:schemeClr val="bg1"/>
                </a:solidFill>
              </a:rPr>
              <a:t>lotic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smtClean="0">
                <a:solidFill>
                  <a:schemeClr val="bg1"/>
                </a:solidFill>
              </a:rPr>
              <a:t>and </a:t>
            </a:r>
            <a:r>
              <a:rPr lang="en-US" sz="2600" dirty="0" err="1">
                <a:solidFill>
                  <a:schemeClr val="bg1"/>
                </a:solidFill>
              </a:rPr>
              <a:t>lentic</a:t>
            </a:r>
            <a:r>
              <a:rPr lang="en-US" sz="2600" dirty="0">
                <a:solidFill>
                  <a:schemeClr val="bg1"/>
                </a:solidFill>
              </a:rPr>
              <a:t> PFC, </a:t>
            </a:r>
            <a:endParaRPr lang="en-US" sz="2600" dirty="0" smtClean="0">
              <a:solidFill>
                <a:schemeClr val="bg1"/>
              </a:solidFill>
            </a:endParaRPr>
          </a:p>
          <a:p>
            <a:pPr lvl="1"/>
            <a:r>
              <a:rPr lang="en-US" sz="2600" dirty="0" smtClean="0">
                <a:solidFill>
                  <a:schemeClr val="bg1"/>
                </a:solidFill>
              </a:rPr>
              <a:t>Teach Grazing for Riparian Wetland Areas as needed</a:t>
            </a:r>
          </a:p>
          <a:p>
            <a:pPr lvl="1"/>
            <a:r>
              <a:rPr lang="en-US" sz="2600" dirty="0" smtClean="0">
                <a:solidFill>
                  <a:schemeClr val="bg1"/>
                </a:solidFill>
              </a:rPr>
              <a:t>Get the word out to many different people who need this approach</a:t>
            </a:r>
          </a:p>
          <a:p>
            <a:pPr lvl="1"/>
            <a:r>
              <a:rPr lang="en-US" sz="2600" dirty="0" smtClean="0">
                <a:solidFill>
                  <a:schemeClr val="bg1"/>
                </a:solidFill>
              </a:rPr>
              <a:t>Move forward with collaborations</a:t>
            </a:r>
          </a:p>
          <a:p>
            <a:pPr lvl="1"/>
            <a:endParaRPr lang="en-US" dirty="0">
              <a:solidFill>
                <a:schemeClr val="bg1"/>
              </a:solidFill>
            </a:endParaRPr>
          </a:p>
          <a:p>
            <a:pPr lvl="1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33800" y="1524000"/>
            <a:ext cx="50292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Differently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bg1"/>
                </a:solidFill>
              </a:rPr>
              <a:t>Teach skills needed by disciplinary members of ID teams 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bg1"/>
                </a:solidFill>
              </a:rPr>
              <a:t>Teach follow-up classes, 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bg1"/>
                </a:solidFill>
              </a:rPr>
              <a:t>Teach more restoration, 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bg1"/>
                </a:solidFill>
              </a:rPr>
              <a:t>Use active management case studies, 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bg1"/>
                </a:solidFill>
              </a:rPr>
              <a:t>Resist information overload, </a:t>
            </a:r>
          </a:p>
          <a:p>
            <a:pPr lvl="2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bg1"/>
                </a:solidFill>
              </a:rPr>
              <a:t>Don’t stay late without warning, </a:t>
            </a:r>
          </a:p>
          <a:p>
            <a:pPr lvl="2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bg1"/>
                </a:solidFill>
              </a:rPr>
              <a:t>Slides with reference lists, </a:t>
            </a:r>
          </a:p>
          <a:p>
            <a:pPr lvl="2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bg1"/>
                </a:solidFill>
              </a:rPr>
              <a:t>Fewer but better trainings 	(no PFC recalls)</a:t>
            </a:r>
          </a:p>
          <a:p>
            <a:endParaRPr lang="en-US" sz="2000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5" descr="MR clos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66800" y="0"/>
            <a:ext cx="10892475" cy="7467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Our biggest challenges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Acting as a full Team with more participation by some who are less </a:t>
            </a:r>
            <a:r>
              <a:rPr lang="en-US" dirty="0" smtClean="0">
                <a:solidFill>
                  <a:schemeClr val="bg1"/>
                </a:solidFill>
              </a:rPr>
              <a:t>active</a:t>
            </a:r>
            <a:endParaRPr lang="en-US" dirty="0">
              <a:solidFill>
                <a:schemeClr val="bg1"/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5" descr="MR clos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66800" y="0"/>
            <a:ext cx="10892475" cy="7467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bg1"/>
                </a:solidFill>
              </a:rPr>
              <a:t>How we are changing as a Team and </a:t>
            </a:r>
            <a:r>
              <a:rPr lang="en-US" dirty="0" smtClean="0">
                <a:solidFill>
                  <a:schemeClr val="bg1"/>
                </a:solidFill>
              </a:rPr>
              <a:t>How is our process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smtClean="0">
                <a:solidFill>
                  <a:schemeClr val="bg1"/>
                </a:solidFill>
              </a:rPr>
              <a:t>changing?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We are </a:t>
            </a:r>
            <a:r>
              <a:rPr lang="en-US" dirty="0" smtClean="0">
                <a:solidFill>
                  <a:schemeClr val="bg1"/>
                </a:solidFill>
              </a:rPr>
              <a:t>becoming </a:t>
            </a:r>
            <a:r>
              <a:rPr lang="en-US" dirty="0">
                <a:solidFill>
                  <a:schemeClr val="bg1"/>
                </a:solidFill>
              </a:rPr>
              <a:t>more </a:t>
            </a:r>
            <a:r>
              <a:rPr lang="en-US" dirty="0" smtClean="0">
                <a:solidFill>
                  <a:schemeClr val="bg1"/>
                </a:solidFill>
              </a:rPr>
              <a:t>inclusive  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We </a:t>
            </a:r>
            <a:r>
              <a:rPr lang="en-US" dirty="0">
                <a:solidFill>
                  <a:schemeClr val="bg1"/>
                </a:solidFill>
              </a:rPr>
              <a:t>have added the Creeks and Communities process to classes, but 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Classes </a:t>
            </a:r>
            <a:r>
              <a:rPr lang="en-US" dirty="0">
                <a:solidFill>
                  <a:schemeClr val="bg1"/>
                </a:solidFill>
              </a:rPr>
              <a:t>are still our major venue for engagement. 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5" descr="MR clos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66800" y="0"/>
            <a:ext cx="10892475" cy="7467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How </a:t>
            </a:r>
            <a:r>
              <a:rPr lang="en-US" dirty="0">
                <a:solidFill>
                  <a:schemeClr val="bg1"/>
                </a:solidFill>
              </a:rPr>
              <a:t>to advance the </a:t>
            </a:r>
            <a:r>
              <a:rPr lang="en-US" dirty="0" smtClean="0">
                <a:solidFill>
                  <a:schemeClr val="bg1"/>
                </a:solidFill>
              </a:rPr>
              <a:t/>
            </a:r>
            <a:br>
              <a:rPr lang="en-US" dirty="0" smtClean="0">
                <a:solidFill>
                  <a:schemeClr val="bg1"/>
                </a:solidFill>
              </a:rPr>
            </a:br>
            <a:r>
              <a:rPr lang="en-US" dirty="0" smtClean="0">
                <a:solidFill>
                  <a:schemeClr val="bg1"/>
                </a:solidFill>
              </a:rPr>
              <a:t>Creeks </a:t>
            </a:r>
            <a:r>
              <a:rPr lang="en-US" dirty="0">
                <a:solidFill>
                  <a:schemeClr val="bg1"/>
                </a:solidFill>
              </a:rPr>
              <a:t>and Communities Strategy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981200"/>
            <a:ext cx="8229600" cy="4525963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The </a:t>
            </a:r>
            <a:r>
              <a:rPr lang="en-US" dirty="0" smtClean="0">
                <a:solidFill>
                  <a:schemeClr val="bg1"/>
                </a:solidFill>
              </a:rPr>
              <a:t>Ruby </a:t>
            </a:r>
            <a:r>
              <a:rPr lang="en-US" dirty="0">
                <a:solidFill>
                  <a:schemeClr val="bg1"/>
                </a:solidFill>
              </a:rPr>
              <a:t>Mountains Pilot Project and the South Fork </a:t>
            </a:r>
            <a:r>
              <a:rPr lang="en-US" dirty="0" smtClean="0">
                <a:solidFill>
                  <a:schemeClr val="bg1"/>
                </a:solidFill>
              </a:rPr>
              <a:t>Project </a:t>
            </a:r>
            <a:r>
              <a:rPr lang="en-US" dirty="0">
                <a:solidFill>
                  <a:schemeClr val="bg1"/>
                </a:solidFill>
              </a:rPr>
              <a:t>are opportunities for us to advance our strategy of facilitating active restoration through a Creeks and Communities process.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PICT074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8000"/>
          </a:xfrm>
        </p:spPr>
      </p:pic>
      <p:sp>
        <p:nvSpPr>
          <p:cNvPr id="6" name="TextBox 5"/>
          <p:cNvSpPr txBox="1"/>
          <p:nvPr/>
        </p:nvSpPr>
        <p:spPr>
          <a:xfrm>
            <a:off x="609600" y="381000"/>
            <a:ext cx="78486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Classes planned for 20010</a:t>
            </a:r>
          </a:p>
          <a:p>
            <a:r>
              <a:rPr lang="en-US" sz="2400" b="1" dirty="0" smtClean="0">
                <a:solidFill>
                  <a:schemeClr val="bg1"/>
                </a:solidFill>
              </a:rPr>
              <a:t>	Squaw Valley Ranch</a:t>
            </a:r>
          </a:p>
          <a:p>
            <a:r>
              <a:rPr lang="en-US" sz="2400" b="1" dirty="0" smtClean="0">
                <a:solidFill>
                  <a:schemeClr val="bg1"/>
                </a:solidFill>
              </a:rPr>
              <a:t>	Carson City</a:t>
            </a:r>
          </a:p>
          <a:p>
            <a:r>
              <a:rPr lang="en-US" sz="2400" b="1" dirty="0" smtClean="0">
                <a:solidFill>
                  <a:schemeClr val="bg1"/>
                </a:solidFill>
              </a:rPr>
              <a:t>	</a:t>
            </a:r>
            <a:r>
              <a:rPr lang="en-US" sz="2400" b="1" dirty="0" err="1" smtClean="0">
                <a:solidFill>
                  <a:schemeClr val="bg1"/>
                </a:solidFill>
              </a:rPr>
              <a:t>Jiggs</a:t>
            </a:r>
            <a:endParaRPr lang="en-US" sz="2400" b="1" dirty="0" smtClean="0">
              <a:solidFill>
                <a:schemeClr val="bg1"/>
              </a:solidFill>
            </a:endParaRPr>
          </a:p>
          <a:p>
            <a:r>
              <a:rPr lang="en-US" sz="2400" b="1" dirty="0" smtClean="0">
                <a:solidFill>
                  <a:schemeClr val="bg1"/>
                </a:solidFill>
              </a:rPr>
              <a:t>	Owyhee</a:t>
            </a:r>
          </a:p>
          <a:p>
            <a:r>
              <a:rPr lang="en-US" sz="2400" b="1" dirty="0" smtClean="0">
                <a:solidFill>
                  <a:schemeClr val="bg1"/>
                </a:solidFill>
              </a:rPr>
              <a:t>	Eureka (PFC and Grazing Management/Monitoring)</a:t>
            </a:r>
          </a:p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09600" y="5257800"/>
            <a:ext cx="539416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Collaborations planned </a:t>
            </a:r>
          </a:p>
          <a:p>
            <a:r>
              <a:rPr lang="en-US" sz="2400" b="1" dirty="0" smtClean="0">
                <a:solidFill>
                  <a:schemeClr val="bg1"/>
                </a:solidFill>
              </a:rPr>
              <a:t>	Ruby Mountains </a:t>
            </a:r>
          </a:p>
          <a:p>
            <a:r>
              <a:rPr lang="en-US" sz="2400" b="1" dirty="0" smtClean="0">
                <a:solidFill>
                  <a:schemeClr val="bg1"/>
                </a:solidFill>
              </a:rPr>
              <a:t>	South Fork of the Humboldt River</a:t>
            </a:r>
            <a:endParaRPr lang="en-US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4560</TotalTime>
  <Words>412</Words>
  <Application>Microsoft Office PowerPoint</Application>
  <PresentationFormat>On-screen Show (4:3)</PresentationFormat>
  <Paragraphs>95</Paragraphs>
  <Slides>13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Nevada Creeks and Communities Team Accomplishments in 2008-9</vt:lpstr>
      <vt:lpstr>NV Creeks and Communities Team  Most Active Teachers</vt:lpstr>
      <vt:lpstr>Accomplishments</vt:lpstr>
      <vt:lpstr>Accomplishments</vt:lpstr>
      <vt:lpstr>Impacts </vt:lpstr>
      <vt:lpstr>Impacts </vt:lpstr>
      <vt:lpstr>Successes/failures &amp; what worked and what didn’t work</vt:lpstr>
      <vt:lpstr>Successes/failures &amp; what worked and what didn’t work</vt:lpstr>
      <vt:lpstr>What we would do the same  or differently </vt:lpstr>
      <vt:lpstr>Our biggest challenges </vt:lpstr>
      <vt:lpstr>How we are changing as a Team and How is our process, changing?</vt:lpstr>
      <vt:lpstr>How to advance the  Creeks and Communities Strategy </vt:lpstr>
      <vt:lpstr>Slide 13</vt:lpstr>
    </vt:vector>
  </TitlesOfParts>
  <Company>University of Nevada - Reno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Nevada Creeks and Communities Team Accomplishments</dc:title>
  <dc:subject>Creeks and Communities</dc:subject>
  <dc:creator>Sherman Swanson</dc:creator>
  <cp:keywords>Creeks and Communities, C&amp;C Accomplishments</cp:keywords>
  <cp:lastModifiedBy>rray</cp:lastModifiedBy>
  <cp:revision>450</cp:revision>
  <dcterms:created xsi:type="dcterms:W3CDTF">2010-02-23T15:15:52Z</dcterms:created>
  <dcterms:modified xsi:type="dcterms:W3CDTF">2010-04-13T19:04:46Z</dcterms:modified>
</cp:coreProperties>
</file>