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3788" y="28416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62000" y="2514600"/>
            <a:ext cx="38100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514600"/>
            <a:ext cx="38100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6900" y="6248400"/>
            <a:ext cx="533400" cy="609600"/>
          </a:xfrm>
        </p:spPr>
        <p:txBody>
          <a:bodyPr/>
          <a:lstStyle>
            <a:lvl1pPr>
              <a:defRPr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3788" y="28416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62000" y="2514600"/>
            <a:ext cx="38100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724400" y="2514600"/>
            <a:ext cx="3810000" cy="2019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724400" y="4686300"/>
            <a:ext cx="3810000" cy="2019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216900" y="6248400"/>
            <a:ext cx="533400" cy="609600"/>
          </a:xfrm>
        </p:spPr>
        <p:txBody>
          <a:bodyPr/>
          <a:lstStyle>
            <a:lvl1pPr>
              <a:defRPr/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7D8994-5534-49BA-A29E-FF447A1F6A68}" type="datetimeFigureOut">
              <a:rPr lang="en-US" smtClean="0"/>
              <a:t>3/3/2010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8ACB3BF-55CD-4FEA-B164-B483462D91A1}" type="slidenum">
              <a:rPr lang="en-US" smtClean="0"/>
              <a:t>‹#›</a:t>
            </a:fld>
            <a:endParaRPr lang="en-US"/>
          </a:p>
        </p:txBody>
      </p:sp>
      <p:graphicFrame>
        <p:nvGraphicFramePr>
          <p:cNvPr id="1026" name="Object 20"/>
          <p:cNvGraphicFramePr>
            <a:graphicFrameLocks noChangeAspect="1"/>
          </p:cNvGraphicFramePr>
          <p:nvPr/>
        </p:nvGraphicFramePr>
        <p:xfrm>
          <a:off x="152400" y="5791200"/>
          <a:ext cx="620713" cy="909638"/>
        </p:xfrm>
        <a:graphic>
          <a:graphicData uri="http://schemas.openxmlformats.org/presentationml/2006/ole">
            <p:oleObj spid="_x0000_s1026" name="Microsoft Draw Drawing" r:id="rId16" imgW="1707120" imgH="2500560" progId="">
              <p:embed/>
            </p:oleObj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rgbClr val="8CADAE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rgbClr val="8C7B70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ictur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533400"/>
            <a:ext cx="8659925" cy="5029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951038"/>
            <a:ext cx="6705600" cy="2193831"/>
          </a:xfrm>
        </p:spPr>
        <p:txBody>
          <a:bodyPr/>
          <a:lstStyle/>
          <a:p>
            <a:r>
              <a:rPr lang="en-US" dirty="0" smtClean="0"/>
              <a:t>Idaho Riparian Cadre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6050037"/>
            <a:ext cx="6629400" cy="685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Summary of 2008 – 2009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Idaho Team Members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1800" dirty="0" smtClean="0"/>
              <a:t>Bryce </a:t>
            </a:r>
            <a:r>
              <a:rPr lang="en-US" sz="1800" dirty="0" smtClean="0"/>
              <a:t>B</a:t>
            </a:r>
            <a:r>
              <a:rPr lang="en-US" sz="1800" dirty="0" smtClean="0"/>
              <a:t>ohn – BLM cadre lead </a:t>
            </a:r>
          </a:p>
          <a:p>
            <a:r>
              <a:rPr lang="en-US" sz="1800" dirty="0" smtClean="0"/>
              <a:t>Dan </a:t>
            </a:r>
            <a:r>
              <a:rPr lang="en-US" sz="1800" dirty="0" err="1" smtClean="0"/>
              <a:t>K</a:t>
            </a:r>
            <a:r>
              <a:rPr lang="en-US" sz="1800" dirty="0" err="1" smtClean="0"/>
              <a:t>otanski</a:t>
            </a:r>
            <a:r>
              <a:rPr lang="en-US" sz="1800" dirty="0" smtClean="0"/>
              <a:t> – BLM hydrologist</a:t>
            </a:r>
          </a:p>
          <a:p>
            <a:r>
              <a:rPr lang="en-US" sz="1800" dirty="0" err="1" smtClean="0"/>
              <a:t>Arn</a:t>
            </a:r>
            <a:r>
              <a:rPr lang="en-US" sz="1800" dirty="0" smtClean="0"/>
              <a:t> Berglund – BLM fish biologist</a:t>
            </a:r>
          </a:p>
          <a:p>
            <a:r>
              <a:rPr lang="en-US" sz="1800" dirty="0" err="1" smtClean="0"/>
              <a:t>Meribeth</a:t>
            </a:r>
            <a:r>
              <a:rPr lang="en-US" sz="1800" dirty="0" smtClean="0"/>
              <a:t> Lumpkin – IDL Lands Specialist</a:t>
            </a:r>
          </a:p>
          <a:p>
            <a:r>
              <a:rPr lang="en-US" sz="1800" dirty="0" err="1" smtClean="0"/>
              <a:t>Erv</a:t>
            </a:r>
            <a:r>
              <a:rPr lang="en-US" sz="1800" dirty="0" smtClean="0"/>
              <a:t> Cowley – Riparian specialist consultant</a:t>
            </a:r>
          </a:p>
          <a:p>
            <a:r>
              <a:rPr lang="en-US" sz="1800" dirty="0" smtClean="0"/>
              <a:t>Tim Burton – Fish biologist consultant</a:t>
            </a:r>
          </a:p>
          <a:p>
            <a:r>
              <a:rPr lang="en-US" sz="1800" dirty="0" smtClean="0"/>
              <a:t>Walt Poole – IDFG biologist</a:t>
            </a:r>
          </a:p>
          <a:p>
            <a:r>
              <a:rPr lang="en-US" sz="1800" dirty="0" err="1" smtClean="0">
                <a:solidFill>
                  <a:srgbClr val="7030A0"/>
                </a:solidFill>
              </a:rPr>
              <a:t>Nika</a:t>
            </a:r>
            <a:r>
              <a:rPr lang="en-US" sz="1800" dirty="0" smtClean="0">
                <a:solidFill>
                  <a:srgbClr val="7030A0"/>
                </a:solidFill>
              </a:rPr>
              <a:t> </a:t>
            </a:r>
            <a:r>
              <a:rPr lang="en-US" sz="1800" dirty="0" err="1" smtClean="0">
                <a:solidFill>
                  <a:srgbClr val="7030A0"/>
                </a:solidFill>
              </a:rPr>
              <a:t>Lepak</a:t>
            </a:r>
            <a:r>
              <a:rPr lang="en-US" sz="1800" dirty="0" smtClean="0">
                <a:solidFill>
                  <a:srgbClr val="7030A0"/>
                </a:solidFill>
              </a:rPr>
              <a:t> – BLM range specialist</a:t>
            </a:r>
          </a:p>
          <a:p>
            <a:r>
              <a:rPr lang="en-US" sz="1800" dirty="0" smtClean="0">
                <a:solidFill>
                  <a:srgbClr val="7030A0"/>
                </a:solidFill>
              </a:rPr>
              <a:t>Gina </a:t>
            </a:r>
            <a:r>
              <a:rPr lang="en-US" sz="1800" dirty="0" err="1" smtClean="0">
                <a:solidFill>
                  <a:srgbClr val="7030A0"/>
                </a:solidFill>
              </a:rPr>
              <a:t>Rone</a:t>
            </a:r>
            <a:r>
              <a:rPr lang="en-US" sz="1800" dirty="0" smtClean="0">
                <a:solidFill>
                  <a:srgbClr val="7030A0"/>
                </a:solidFill>
              </a:rPr>
              <a:t> – FS soil scientist</a:t>
            </a:r>
          </a:p>
          <a:p>
            <a:r>
              <a:rPr lang="en-US" sz="1800" dirty="0" smtClean="0">
                <a:solidFill>
                  <a:srgbClr val="7030A0"/>
                </a:solidFill>
              </a:rPr>
              <a:t>Scott </a:t>
            </a:r>
            <a:r>
              <a:rPr lang="en-US" sz="1800" dirty="0" err="1" smtClean="0">
                <a:solidFill>
                  <a:srgbClr val="7030A0"/>
                </a:solidFill>
              </a:rPr>
              <a:t>Hoefer</a:t>
            </a:r>
            <a:r>
              <a:rPr lang="en-US" sz="1800" dirty="0" smtClean="0">
                <a:solidFill>
                  <a:srgbClr val="7030A0"/>
                </a:solidFill>
              </a:rPr>
              <a:t> – BLM fish biologist</a:t>
            </a:r>
          </a:p>
          <a:p>
            <a:r>
              <a:rPr lang="en-US" sz="1800" dirty="0" smtClean="0">
                <a:solidFill>
                  <a:srgbClr val="7030A0"/>
                </a:solidFill>
              </a:rPr>
              <a:t>Paul Drury – Water engineering consultant</a:t>
            </a:r>
          </a:p>
          <a:p>
            <a:r>
              <a:rPr lang="en-US" sz="1800" dirty="0" smtClean="0">
                <a:solidFill>
                  <a:srgbClr val="7030A0"/>
                </a:solidFill>
              </a:rPr>
              <a:t>Melanie </a:t>
            </a:r>
            <a:r>
              <a:rPr lang="en-US" sz="1800" dirty="0" err="1" smtClean="0">
                <a:solidFill>
                  <a:srgbClr val="7030A0"/>
                </a:solidFill>
              </a:rPr>
              <a:t>Vining</a:t>
            </a:r>
            <a:r>
              <a:rPr lang="en-US" sz="1800" dirty="0" smtClean="0">
                <a:solidFill>
                  <a:srgbClr val="7030A0"/>
                </a:solidFill>
              </a:rPr>
              <a:t> – FS hydrologist</a:t>
            </a:r>
          </a:p>
          <a:p>
            <a:endParaRPr lang="en-US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828800"/>
            <a:ext cx="3362325" cy="411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00_0002"/>
          <p:cNvPicPr>
            <a:picLocks noChangeAspect="1" noChangeArrowheads="1"/>
          </p:cNvPicPr>
          <p:nvPr/>
        </p:nvPicPr>
        <p:blipFill>
          <a:blip r:embed="rId2">
            <a:lum bright="32000"/>
          </a:blip>
          <a:srcRect/>
          <a:stretch>
            <a:fillRect/>
          </a:stretch>
        </p:blipFill>
        <p:spPr>
          <a:xfrm>
            <a:off x="838200" y="1524000"/>
            <a:ext cx="8001000" cy="5143500"/>
          </a:xfrm>
          <a:prstGeom prst="rect">
            <a:avLst/>
          </a:prstGeom>
          <a:noFill/>
          <a:ln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2008 Highlights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90600" y="1524000"/>
            <a:ext cx="8153400" cy="4495800"/>
          </a:xfrm>
        </p:spPr>
        <p:txBody>
          <a:bodyPr/>
          <a:lstStyle/>
          <a:p>
            <a:r>
              <a:rPr lang="en-US" dirty="0" smtClean="0"/>
              <a:t>PFC and stratification for monitoring</a:t>
            </a:r>
          </a:p>
          <a:p>
            <a:pPr lvl="1"/>
            <a:r>
              <a:rPr lang="en-US" dirty="0" smtClean="0"/>
              <a:t>Salmon, ID</a:t>
            </a:r>
          </a:p>
          <a:p>
            <a:pPr lvl="1"/>
            <a:r>
              <a:rPr lang="en-US" dirty="0" smtClean="0"/>
              <a:t>60 people</a:t>
            </a:r>
          </a:p>
          <a:p>
            <a:r>
              <a:rPr lang="en-US" dirty="0" smtClean="0"/>
              <a:t>University of Idaho PFC overview</a:t>
            </a:r>
          </a:p>
          <a:p>
            <a:pPr lvl="1"/>
            <a:r>
              <a:rPr lang="en-US" dirty="0" smtClean="0"/>
              <a:t>Karen </a:t>
            </a:r>
            <a:r>
              <a:rPr lang="en-US" dirty="0" err="1" smtClean="0"/>
              <a:t>Launchbaugh</a:t>
            </a:r>
            <a:r>
              <a:rPr lang="en-US" dirty="0" smtClean="0"/>
              <a:t> – Range monitoring </a:t>
            </a:r>
          </a:p>
          <a:p>
            <a:pPr lvl="1"/>
            <a:r>
              <a:rPr lang="en-US" dirty="0" smtClean="0"/>
              <a:t>30 undergrad and grad students</a:t>
            </a:r>
          </a:p>
          <a:p>
            <a:r>
              <a:rPr lang="en-US" dirty="0" smtClean="0"/>
              <a:t>MIM training (FS/BLM)</a:t>
            </a:r>
          </a:p>
          <a:p>
            <a:pPr lvl="1"/>
            <a:r>
              <a:rPr lang="en-US" dirty="0" smtClean="0"/>
              <a:t>Challis, ID</a:t>
            </a:r>
          </a:p>
          <a:p>
            <a:pPr lvl="1"/>
            <a:r>
              <a:rPr lang="en-US" dirty="0" smtClean="0"/>
              <a:t>20 people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Vane2"/>
          <p:cNvPicPr>
            <a:picLocks noChangeAspect="1" noChangeArrowheads="1"/>
          </p:cNvPicPr>
          <p:nvPr/>
        </p:nvPicPr>
        <p:blipFill>
          <a:blip r:embed="rId2">
            <a:lum bright="46000"/>
          </a:blip>
          <a:srcRect/>
          <a:stretch>
            <a:fillRect/>
          </a:stretch>
        </p:blipFill>
        <p:spPr bwMode="auto">
          <a:xfrm>
            <a:off x="838200" y="1624716"/>
            <a:ext cx="7924800" cy="500468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2009 Highlights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90600" y="1752600"/>
            <a:ext cx="8153400" cy="4495800"/>
          </a:xfrm>
        </p:spPr>
        <p:txBody>
          <a:bodyPr/>
          <a:lstStyle/>
          <a:p>
            <a:r>
              <a:rPr lang="en-US" sz="2000" dirty="0" smtClean="0"/>
              <a:t>Steve and Tim bail within weeks of Bryce’s arrival.  Bryce finds out that he is now the cadre leader.  He spent 2009 learning what exactly that means.</a:t>
            </a:r>
          </a:p>
          <a:p>
            <a:r>
              <a:rPr lang="en-US" sz="2000" dirty="0" err="1" smtClean="0"/>
              <a:t>L</a:t>
            </a:r>
            <a:r>
              <a:rPr lang="en-US" sz="2000" dirty="0" err="1" smtClean="0"/>
              <a:t>entic</a:t>
            </a:r>
            <a:r>
              <a:rPr lang="en-US" sz="2000" dirty="0" smtClean="0"/>
              <a:t> PFC training</a:t>
            </a:r>
          </a:p>
          <a:p>
            <a:pPr lvl="1"/>
            <a:r>
              <a:rPr lang="en-US" sz="2000" dirty="0" smtClean="0"/>
              <a:t>Challis, ID</a:t>
            </a:r>
          </a:p>
          <a:p>
            <a:pPr lvl="1"/>
            <a:r>
              <a:rPr lang="en-US" sz="2000" dirty="0" smtClean="0"/>
              <a:t>17 participants</a:t>
            </a:r>
          </a:p>
          <a:p>
            <a:r>
              <a:rPr lang="en-US" sz="2000" dirty="0" err="1" smtClean="0"/>
              <a:t>Lotic</a:t>
            </a:r>
            <a:r>
              <a:rPr lang="en-US" sz="2000" dirty="0" smtClean="0"/>
              <a:t> PFC training</a:t>
            </a:r>
          </a:p>
          <a:p>
            <a:pPr lvl="1"/>
            <a:r>
              <a:rPr lang="en-US" sz="2000" dirty="0" smtClean="0"/>
              <a:t>Shoshone, ID</a:t>
            </a:r>
          </a:p>
          <a:p>
            <a:pPr lvl="1"/>
            <a:r>
              <a:rPr lang="en-US" sz="2000" dirty="0" smtClean="0"/>
              <a:t>23 participants</a:t>
            </a:r>
          </a:p>
          <a:p>
            <a:r>
              <a:rPr lang="en-US" sz="2000" dirty="0" smtClean="0"/>
              <a:t>MIM overview training (</a:t>
            </a:r>
            <a:r>
              <a:rPr lang="en-US" sz="2000" dirty="0" err="1" smtClean="0"/>
              <a:t>Jarbidge</a:t>
            </a:r>
            <a:r>
              <a:rPr lang="en-US" sz="2000" dirty="0" smtClean="0"/>
              <a:t> and Shoshone field offices)</a:t>
            </a:r>
          </a:p>
          <a:p>
            <a:pPr lvl="1"/>
            <a:r>
              <a:rPr lang="en-US" sz="1700" dirty="0" smtClean="0"/>
              <a:t>Shoshone, ID</a:t>
            </a:r>
          </a:p>
          <a:p>
            <a:pPr lvl="1"/>
            <a:r>
              <a:rPr lang="en-US" sz="1700" dirty="0" smtClean="0"/>
              <a:t>32 participants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tanley_Creek_Stubble_ht_study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914400" y="1600200"/>
            <a:ext cx="7848600" cy="49720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2009 Highlights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90600" y="1600200"/>
            <a:ext cx="8153400" cy="4495800"/>
          </a:xfrm>
        </p:spPr>
        <p:txBody>
          <a:bodyPr/>
          <a:lstStyle/>
          <a:p>
            <a:r>
              <a:rPr lang="en-US" dirty="0" smtClean="0"/>
              <a:t>Recruited 5 new members to the state cadre team.</a:t>
            </a:r>
          </a:p>
          <a:p>
            <a:pPr lvl="1"/>
            <a:r>
              <a:rPr lang="en-US" dirty="0" smtClean="0"/>
              <a:t>3 BLM members</a:t>
            </a:r>
          </a:p>
          <a:p>
            <a:pPr lvl="1"/>
            <a:r>
              <a:rPr lang="en-US" dirty="0" smtClean="0"/>
              <a:t>2 FS members</a:t>
            </a:r>
          </a:p>
          <a:p>
            <a:r>
              <a:rPr lang="en-US" dirty="0" smtClean="0"/>
              <a:t>Prepared and distributed a flyer announcing the services that the Idaho cadre are prepared to provide.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ows_fish_people"/>
          <p:cNvPicPr>
            <a:picLocks noChangeAspect="1" noChangeArrowheads="1"/>
          </p:cNvPicPr>
          <p:nvPr/>
        </p:nvPicPr>
        <p:blipFill>
          <a:blip r:embed="rId2">
            <a:lum bright="49000"/>
          </a:blip>
          <a:srcRect/>
          <a:stretch>
            <a:fillRect/>
          </a:stretch>
        </p:blipFill>
        <p:spPr bwMode="auto">
          <a:xfrm>
            <a:off x="838200" y="1676400"/>
            <a:ext cx="8065674" cy="4724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2010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1524000"/>
            <a:ext cx="8153400" cy="4495800"/>
          </a:xfrm>
        </p:spPr>
        <p:txBody>
          <a:bodyPr/>
          <a:lstStyle/>
          <a:p>
            <a:r>
              <a:rPr lang="en-US" sz="1800" dirty="0" smtClean="0"/>
              <a:t>Begin baseline inventory of the riparian resources in the Owyhee NLCS.</a:t>
            </a:r>
          </a:p>
          <a:p>
            <a:r>
              <a:rPr lang="en-US" sz="1800" dirty="0" smtClean="0"/>
              <a:t>Wetland mapping of the Owyhee NLCS with the FWS.</a:t>
            </a:r>
          </a:p>
          <a:p>
            <a:r>
              <a:rPr lang="en-US" sz="1800" dirty="0" smtClean="0"/>
              <a:t>Develop state-wide riparian inventory and monitoring IDIQ for use by field offices.</a:t>
            </a:r>
          </a:p>
          <a:p>
            <a:r>
              <a:rPr lang="en-US" sz="1800" dirty="0" smtClean="0"/>
              <a:t>Shoshone FO has a prototype PDA version of the PFC that will be field tested.</a:t>
            </a:r>
          </a:p>
          <a:p>
            <a:r>
              <a:rPr lang="en-US" sz="1800" dirty="0" smtClean="0"/>
              <a:t>MIM training on </a:t>
            </a:r>
            <a:r>
              <a:rPr lang="en-US" sz="1800" dirty="0" err="1" smtClean="0"/>
              <a:t>Jarbidge</a:t>
            </a:r>
            <a:r>
              <a:rPr lang="en-US" sz="1800" dirty="0" smtClean="0"/>
              <a:t> field office.</a:t>
            </a:r>
          </a:p>
          <a:p>
            <a:r>
              <a:rPr lang="en-US" sz="1800" dirty="0" smtClean="0"/>
              <a:t>Univ. of Idaho rangeland monitoring course.</a:t>
            </a:r>
          </a:p>
          <a:p>
            <a:r>
              <a:rPr lang="en-US" sz="1800" dirty="0" smtClean="0"/>
              <a:t>Oregon/Idaho PFC training.</a:t>
            </a:r>
          </a:p>
          <a:p>
            <a:r>
              <a:rPr lang="en-US" sz="1800" dirty="0" smtClean="0"/>
              <a:t>Willing to volunteer to begin migrating legacy PFC data into new national riparian database.</a:t>
            </a:r>
          </a:p>
          <a:p>
            <a:r>
              <a:rPr lang="en-US" sz="1800" dirty="0" smtClean="0"/>
              <a:t>Begin to insert new cadre members into trainings.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pic>
        <p:nvPicPr>
          <p:cNvPr id="4" name="Picture 4" descr="j030895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65415" y="1676400"/>
            <a:ext cx="6989774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F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PFC</Template>
  <TotalTime>78</TotalTime>
  <Words>312</Words>
  <Application>Microsoft Office PowerPoint</Application>
  <PresentationFormat>On-screen Show (4:3)</PresentationFormat>
  <Paragraphs>52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PFC</vt:lpstr>
      <vt:lpstr>Microsoft Draw Drawing</vt:lpstr>
      <vt:lpstr>Idaho Riparian Cadre</vt:lpstr>
      <vt:lpstr>Idaho Team Members</vt:lpstr>
      <vt:lpstr>2008 Highlights</vt:lpstr>
      <vt:lpstr>2009 Highlights</vt:lpstr>
      <vt:lpstr>2009 Highlights</vt:lpstr>
      <vt:lpstr>2010 Program</vt:lpstr>
      <vt:lpstr>Questions</vt:lpstr>
    </vt:vector>
  </TitlesOfParts>
  <Company>Bureau of Land Management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Idaho Riparian Cadre</dc:title>
  <dc:creator>Bryce Bohn</dc:creator>
  <cp:lastModifiedBy>Bryce Bohn</cp:lastModifiedBy>
  <cp:revision>10</cp:revision>
  <dcterms:created xsi:type="dcterms:W3CDTF">2010-03-04T04:59:17Z</dcterms:created>
  <dcterms:modified xsi:type="dcterms:W3CDTF">2010-03-04T06:17:44Z</dcterms:modified>
</cp:coreProperties>
</file>